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2" r:id="rId1"/>
    <p:sldMasterId id="2147483685" r:id="rId2"/>
  </p:sldMasterIdLst>
  <p:sldIdLst>
    <p:sldId id="260" r:id="rId3"/>
    <p:sldId id="261" r:id="rId4"/>
    <p:sldId id="353" r:id="rId5"/>
    <p:sldId id="307" r:id="rId6"/>
    <p:sldId id="263" r:id="rId7"/>
    <p:sldId id="323" r:id="rId8"/>
    <p:sldId id="326" r:id="rId9"/>
    <p:sldId id="366" r:id="rId10"/>
    <p:sldId id="367" r:id="rId11"/>
    <p:sldId id="368" r:id="rId12"/>
    <p:sldId id="369" r:id="rId13"/>
    <p:sldId id="370" r:id="rId14"/>
    <p:sldId id="372" r:id="rId15"/>
    <p:sldId id="373" r:id="rId16"/>
    <p:sldId id="374" r:id="rId17"/>
    <p:sldId id="352" r:id="rId18"/>
    <p:sldId id="330" r:id="rId19"/>
    <p:sldId id="375" r:id="rId20"/>
    <p:sldId id="376" r:id="rId21"/>
    <p:sldId id="377" r:id="rId22"/>
    <p:sldId id="378" r:id="rId23"/>
    <p:sldId id="382" r:id="rId24"/>
    <p:sldId id="381" r:id="rId25"/>
    <p:sldId id="383" r:id="rId26"/>
    <p:sldId id="384" r:id="rId27"/>
    <p:sldId id="389" r:id="rId28"/>
    <p:sldId id="351" r:id="rId29"/>
    <p:sldId id="386" r:id="rId30"/>
    <p:sldId id="388" r:id="rId31"/>
    <p:sldId id="288"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F5F7"/>
    <a:srgbClr val="860000"/>
    <a:srgbClr val="B4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9" autoAdjust="0"/>
    <p:restoredTop sz="94660"/>
  </p:normalViewPr>
  <p:slideViewPr>
    <p:cSldViewPr snapToGrid="0">
      <p:cViewPr varScale="1">
        <p:scale>
          <a:sx n="67" d="100"/>
          <a:sy n="67" d="100"/>
        </p:scale>
        <p:origin x="102" y="234"/>
      </p:cViewPr>
      <p:guideLst>
        <p:guide orient="horz" pos="2160"/>
        <p:guide pos="3840"/>
      </p:guideLst>
    </p:cSldViewPr>
  </p:slideViewPr>
  <p:notesTextViewPr>
    <p:cViewPr>
      <p:scale>
        <a:sx n="1" d="1"/>
        <a:sy n="1" d="1"/>
      </p:scale>
      <p:origin x="0" y="0"/>
    </p:cViewPr>
  </p:notesTextViewPr>
  <p:sorterViewPr>
    <p:cViewPr>
      <p:scale>
        <a:sx n="92" d="100"/>
        <a:sy n="92" d="100"/>
      </p:scale>
      <p:origin x="0" y="-122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 Id="rId8" Type="http://schemas.openxmlformats.org/officeDocument/2006/relationships/slide" Target="slides/slide6.xml"/></Relationships>
</file>

<file path=ppt/diagrams/_rels/data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image" Target="../media/image4.jpg"/></Relationships>
</file>

<file path=ppt/diagrams/_rels/drawing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image" Target="../media/image4.jpg"/></Relationships>
</file>

<file path=ppt/diagrams/colors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5CF703-1DAF-42AD-B44E-43D2A8D6E187}" type="doc">
      <dgm:prSet loTypeId="urn:microsoft.com/office/officeart/2005/8/layout/vList3" loCatId="list" qsTypeId="urn:microsoft.com/office/officeart/2005/8/quickstyle/simple1" qsCatId="simple" csTypeId="urn:microsoft.com/office/officeart/2005/8/colors/accent2_3" csCatId="accent2" phldr="1"/>
      <dgm:spPr/>
    </dgm:pt>
    <dgm:pt modelId="{2B278DBC-D8B2-4DDF-B424-474236E051D5}">
      <dgm:prSet phldrT="[Texto]" custT="1"/>
      <dgm:spPr>
        <a:noFill/>
        <a:ln>
          <a:solidFill>
            <a:schemeClr val="tx2"/>
          </a:solidFill>
        </a:ln>
      </dgm:spPr>
      <dgm:t>
        <a:bodyPr/>
        <a:lstStyle/>
        <a:p>
          <a:r>
            <a:rPr lang="es-ES" sz="2400" dirty="0" smtClean="0">
              <a:solidFill>
                <a:schemeClr val="tx1"/>
              </a:solidFill>
            </a:rPr>
            <a:t>Anejud y el trabajo constituyente</a:t>
          </a:r>
          <a:endParaRPr lang="es-ES" sz="2400" dirty="0">
            <a:solidFill>
              <a:schemeClr val="tx1"/>
            </a:solidFill>
          </a:endParaRPr>
        </a:p>
      </dgm:t>
    </dgm:pt>
    <dgm:pt modelId="{5D150470-3E83-42BC-8674-69DD5FDA252B}" type="parTrans" cxnId="{AB5C5522-8653-423A-8067-571ADE46ED40}">
      <dgm:prSet/>
      <dgm:spPr/>
      <dgm:t>
        <a:bodyPr/>
        <a:lstStyle/>
        <a:p>
          <a:endParaRPr lang="es-ES"/>
        </a:p>
      </dgm:t>
    </dgm:pt>
    <dgm:pt modelId="{1AB9B866-D351-438C-BBCF-1D6A6543677D}" type="sibTrans" cxnId="{AB5C5522-8653-423A-8067-571ADE46ED40}">
      <dgm:prSet/>
      <dgm:spPr/>
      <dgm:t>
        <a:bodyPr/>
        <a:lstStyle/>
        <a:p>
          <a:endParaRPr lang="es-ES"/>
        </a:p>
      </dgm:t>
    </dgm:pt>
    <dgm:pt modelId="{62585A6D-C903-424C-BDBC-B282684F299C}">
      <dgm:prSet phldrT="[Texto]" custT="1"/>
      <dgm:spPr>
        <a:noFill/>
        <a:ln>
          <a:solidFill>
            <a:srgbClr val="860000"/>
          </a:solidFill>
        </a:ln>
      </dgm:spPr>
      <dgm:t>
        <a:bodyPr/>
        <a:lstStyle/>
        <a:p>
          <a:r>
            <a:rPr lang="es-ES" sz="2400" dirty="0" smtClean="0">
              <a:solidFill>
                <a:schemeClr val="tx1"/>
              </a:solidFill>
            </a:rPr>
            <a:t>Consejo para la Magistratura y GJ</a:t>
          </a:r>
          <a:endParaRPr lang="es-ES" sz="2400" dirty="0">
            <a:solidFill>
              <a:schemeClr val="tx1"/>
            </a:solidFill>
          </a:endParaRPr>
        </a:p>
      </dgm:t>
    </dgm:pt>
    <dgm:pt modelId="{17FBD59F-B79D-47DB-9BC9-61A8830D862F}" type="parTrans" cxnId="{BB6BB9D2-9C61-40B9-B9AF-110F6040C640}">
      <dgm:prSet/>
      <dgm:spPr/>
      <dgm:t>
        <a:bodyPr/>
        <a:lstStyle/>
        <a:p>
          <a:endParaRPr lang="es-ES"/>
        </a:p>
      </dgm:t>
    </dgm:pt>
    <dgm:pt modelId="{373C7D08-1B7D-4AA0-A263-8516E8E0A970}" type="sibTrans" cxnId="{BB6BB9D2-9C61-40B9-B9AF-110F6040C640}">
      <dgm:prSet/>
      <dgm:spPr/>
      <dgm:t>
        <a:bodyPr/>
        <a:lstStyle/>
        <a:p>
          <a:endParaRPr lang="es-ES"/>
        </a:p>
      </dgm:t>
    </dgm:pt>
    <dgm:pt modelId="{7C4DDFDD-AC01-45EF-B83E-DCB16E627EB2}">
      <dgm:prSet custT="1"/>
      <dgm:spPr>
        <a:solidFill>
          <a:schemeClr val="bg1"/>
        </a:solidFill>
        <a:ln>
          <a:solidFill>
            <a:srgbClr val="860000"/>
          </a:solidFill>
        </a:ln>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s-CL" sz="2400" dirty="0" smtClean="0">
              <a:solidFill>
                <a:schemeClr val="tx1"/>
              </a:solidFill>
            </a:rPr>
            <a:t>Reflexiones</a:t>
          </a:r>
          <a:endParaRPr lang="es-ES" sz="2200" dirty="0"/>
        </a:p>
      </dgm:t>
    </dgm:pt>
    <dgm:pt modelId="{1C76282A-C139-48EF-B532-A93FB60F48E0}" type="parTrans" cxnId="{A9418BA1-54BB-4EF7-8CE4-6B543C37B6FA}">
      <dgm:prSet/>
      <dgm:spPr/>
      <dgm:t>
        <a:bodyPr/>
        <a:lstStyle/>
        <a:p>
          <a:endParaRPr lang="es-ES"/>
        </a:p>
      </dgm:t>
    </dgm:pt>
    <dgm:pt modelId="{6AB3862E-F437-4C66-908B-4AC083AF01F7}" type="sibTrans" cxnId="{A9418BA1-54BB-4EF7-8CE4-6B543C37B6FA}">
      <dgm:prSet/>
      <dgm:spPr/>
      <dgm:t>
        <a:bodyPr/>
        <a:lstStyle/>
        <a:p>
          <a:endParaRPr lang="es-ES"/>
        </a:p>
      </dgm:t>
    </dgm:pt>
    <dgm:pt modelId="{73758672-00DD-4F8F-893D-218C858EFC94}" type="pres">
      <dgm:prSet presAssocID="{785CF703-1DAF-42AD-B44E-43D2A8D6E187}" presName="linearFlow" presStyleCnt="0">
        <dgm:presLayoutVars>
          <dgm:dir/>
          <dgm:resizeHandles val="exact"/>
        </dgm:presLayoutVars>
      </dgm:prSet>
      <dgm:spPr/>
    </dgm:pt>
    <dgm:pt modelId="{2794932B-067C-4DDF-99B1-9CE3A0B20271}" type="pres">
      <dgm:prSet presAssocID="{2B278DBC-D8B2-4DDF-B424-474236E051D5}" presName="composite" presStyleCnt="0"/>
      <dgm:spPr/>
    </dgm:pt>
    <dgm:pt modelId="{480E9E30-27BE-4868-BA83-52D2D45CCF98}" type="pres">
      <dgm:prSet presAssocID="{2B278DBC-D8B2-4DDF-B424-474236E051D5}" presName="imgShp" presStyleLbl="fgImgPlace1" presStyleIdx="0" presStyleCnt="3" custScaleX="110724"/>
      <dgm:spPr>
        <a:blipFill>
          <a:blip xmlns:r="http://schemas.openxmlformats.org/officeDocument/2006/relationships" r:embed="rId1">
            <a:extLst>
              <a:ext uri="{28A0092B-C50C-407E-A947-70E740481C1C}">
                <a14:useLocalDpi xmlns:a14="http://schemas.microsoft.com/office/drawing/2010/main" val="0"/>
              </a:ext>
            </a:extLst>
          </a:blip>
          <a:srcRect/>
          <a:stretch>
            <a:fillRect l="-2000" r="-2000"/>
          </a:stretch>
        </a:blipFill>
        <a:ln>
          <a:solidFill>
            <a:schemeClr val="accent5">
              <a:lumMod val="50000"/>
            </a:schemeClr>
          </a:solidFill>
        </a:ln>
      </dgm:spPr>
    </dgm:pt>
    <dgm:pt modelId="{7B3B880C-5886-4C2E-808F-14616F8E16F7}" type="pres">
      <dgm:prSet presAssocID="{2B278DBC-D8B2-4DDF-B424-474236E051D5}" presName="txShp" presStyleLbl="node1" presStyleIdx="0" presStyleCnt="3" custScaleY="100162">
        <dgm:presLayoutVars>
          <dgm:bulletEnabled val="1"/>
        </dgm:presLayoutVars>
      </dgm:prSet>
      <dgm:spPr/>
      <dgm:t>
        <a:bodyPr/>
        <a:lstStyle/>
        <a:p>
          <a:endParaRPr lang="es-ES"/>
        </a:p>
      </dgm:t>
    </dgm:pt>
    <dgm:pt modelId="{AA9CAC10-6BC4-4D1D-8856-DFAC9FE99B7A}" type="pres">
      <dgm:prSet presAssocID="{1AB9B866-D351-438C-BBCF-1D6A6543677D}" presName="spacing" presStyleCnt="0"/>
      <dgm:spPr/>
    </dgm:pt>
    <dgm:pt modelId="{80B2F2A6-F153-40CF-A84C-AAEC4776F202}" type="pres">
      <dgm:prSet presAssocID="{62585A6D-C903-424C-BDBC-B282684F299C}" presName="composite" presStyleCnt="0"/>
      <dgm:spPr/>
    </dgm:pt>
    <dgm:pt modelId="{FE7E1475-934C-48CA-B078-4AA92B83C8B5}" type="pres">
      <dgm:prSet presAssocID="{62585A6D-C903-424C-BDBC-B282684F299C}" presName="imgShp"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l="-46000" r="-46000"/>
          </a:stretch>
        </a:blipFill>
        <a:ln>
          <a:solidFill>
            <a:schemeClr val="accent5">
              <a:lumMod val="50000"/>
            </a:schemeClr>
          </a:solidFill>
        </a:ln>
      </dgm:spPr>
    </dgm:pt>
    <dgm:pt modelId="{8072E575-7870-463B-B852-DC940BAF0433}" type="pres">
      <dgm:prSet presAssocID="{62585A6D-C903-424C-BDBC-B282684F299C}" presName="txShp" presStyleLbl="node1" presStyleIdx="1" presStyleCnt="3">
        <dgm:presLayoutVars>
          <dgm:bulletEnabled val="1"/>
        </dgm:presLayoutVars>
      </dgm:prSet>
      <dgm:spPr/>
      <dgm:t>
        <a:bodyPr/>
        <a:lstStyle/>
        <a:p>
          <a:endParaRPr lang="es-ES"/>
        </a:p>
      </dgm:t>
    </dgm:pt>
    <dgm:pt modelId="{95D1BFE4-643A-4421-9652-B5AB1709C1C3}" type="pres">
      <dgm:prSet presAssocID="{373C7D08-1B7D-4AA0-A263-8516E8E0A970}" presName="spacing" presStyleCnt="0"/>
      <dgm:spPr/>
    </dgm:pt>
    <dgm:pt modelId="{946138E6-4AA9-45B0-AF6F-116DA479B668}" type="pres">
      <dgm:prSet presAssocID="{7C4DDFDD-AC01-45EF-B83E-DCB16E627EB2}" presName="composite" presStyleCnt="0"/>
      <dgm:spPr/>
    </dgm:pt>
    <dgm:pt modelId="{65D233DB-7166-43BB-87A3-623BBAD8C869}" type="pres">
      <dgm:prSet presAssocID="{7C4DDFDD-AC01-45EF-B83E-DCB16E627EB2}" presName="imgShp"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l="-25000" r="-25000"/>
          </a:stretch>
        </a:blipFill>
        <a:ln>
          <a:solidFill>
            <a:schemeClr val="accent5">
              <a:lumMod val="50000"/>
            </a:schemeClr>
          </a:solidFill>
        </a:ln>
      </dgm:spPr>
    </dgm:pt>
    <dgm:pt modelId="{0BB5D5ED-6092-4BCD-B88F-2EB592B7791D}" type="pres">
      <dgm:prSet presAssocID="{7C4DDFDD-AC01-45EF-B83E-DCB16E627EB2}" presName="txShp" presStyleLbl="node1" presStyleIdx="2" presStyleCnt="3">
        <dgm:presLayoutVars>
          <dgm:bulletEnabled val="1"/>
        </dgm:presLayoutVars>
      </dgm:prSet>
      <dgm:spPr/>
      <dgm:t>
        <a:bodyPr/>
        <a:lstStyle/>
        <a:p>
          <a:endParaRPr lang="es-ES"/>
        </a:p>
      </dgm:t>
    </dgm:pt>
  </dgm:ptLst>
  <dgm:cxnLst>
    <dgm:cxn modelId="{41823DE0-D61F-4BD5-9280-6441B54F540B}" type="presOf" srcId="{62585A6D-C903-424C-BDBC-B282684F299C}" destId="{8072E575-7870-463B-B852-DC940BAF0433}" srcOrd="0" destOrd="0" presId="urn:microsoft.com/office/officeart/2005/8/layout/vList3"/>
    <dgm:cxn modelId="{10580DA2-2D8D-4FB5-B754-8179D235F50E}" type="presOf" srcId="{7C4DDFDD-AC01-45EF-B83E-DCB16E627EB2}" destId="{0BB5D5ED-6092-4BCD-B88F-2EB592B7791D}" srcOrd="0" destOrd="0" presId="urn:microsoft.com/office/officeart/2005/8/layout/vList3"/>
    <dgm:cxn modelId="{BB6BB9D2-9C61-40B9-B9AF-110F6040C640}" srcId="{785CF703-1DAF-42AD-B44E-43D2A8D6E187}" destId="{62585A6D-C903-424C-BDBC-B282684F299C}" srcOrd="1" destOrd="0" parTransId="{17FBD59F-B79D-47DB-9BC9-61A8830D862F}" sibTransId="{373C7D08-1B7D-4AA0-A263-8516E8E0A970}"/>
    <dgm:cxn modelId="{AB5C5522-8653-423A-8067-571ADE46ED40}" srcId="{785CF703-1DAF-42AD-B44E-43D2A8D6E187}" destId="{2B278DBC-D8B2-4DDF-B424-474236E051D5}" srcOrd="0" destOrd="0" parTransId="{5D150470-3E83-42BC-8674-69DD5FDA252B}" sibTransId="{1AB9B866-D351-438C-BBCF-1D6A6543677D}"/>
    <dgm:cxn modelId="{E558990C-FA26-461A-A543-A3A935ED5B1E}" type="presOf" srcId="{2B278DBC-D8B2-4DDF-B424-474236E051D5}" destId="{7B3B880C-5886-4C2E-808F-14616F8E16F7}" srcOrd="0" destOrd="0" presId="urn:microsoft.com/office/officeart/2005/8/layout/vList3"/>
    <dgm:cxn modelId="{A9418BA1-54BB-4EF7-8CE4-6B543C37B6FA}" srcId="{785CF703-1DAF-42AD-B44E-43D2A8D6E187}" destId="{7C4DDFDD-AC01-45EF-B83E-DCB16E627EB2}" srcOrd="2" destOrd="0" parTransId="{1C76282A-C139-48EF-B532-A93FB60F48E0}" sibTransId="{6AB3862E-F437-4C66-908B-4AC083AF01F7}"/>
    <dgm:cxn modelId="{73CCAD69-2163-46CD-85A6-B8ADF6684263}" type="presOf" srcId="{785CF703-1DAF-42AD-B44E-43D2A8D6E187}" destId="{73758672-00DD-4F8F-893D-218C858EFC94}" srcOrd="0" destOrd="0" presId="urn:microsoft.com/office/officeart/2005/8/layout/vList3"/>
    <dgm:cxn modelId="{677F3110-A33E-4C05-BC82-A236B883F66F}" type="presParOf" srcId="{73758672-00DD-4F8F-893D-218C858EFC94}" destId="{2794932B-067C-4DDF-99B1-9CE3A0B20271}" srcOrd="0" destOrd="0" presId="urn:microsoft.com/office/officeart/2005/8/layout/vList3"/>
    <dgm:cxn modelId="{DB7C0F86-DFCA-4981-BA7B-D2F082A8BE04}" type="presParOf" srcId="{2794932B-067C-4DDF-99B1-9CE3A0B20271}" destId="{480E9E30-27BE-4868-BA83-52D2D45CCF98}" srcOrd="0" destOrd="0" presId="urn:microsoft.com/office/officeart/2005/8/layout/vList3"/>
    <dgm:cxn modelId="{5EB31F26-00D2-4CC6-8948-C1B8FA2AD687}" type="presParOf" srcId="{2794932B-067C-4DDF-99B1-9CE3A0B20271}" destId="{7B3B880C-5886-4C2E-808F-14616F8E16F7}" srcOrd="1" destOrd="0" presId="urn:microsoft.com/office/officeart/2005/8/layout/vList3"/>
    <dgm:cxn modelId="{71956938-E948-4430-9498-6E4E695C5F48}" type="presParOf" srcId="{73758672-00DD-4F8F-893D-218C858EFC94}" destId="{AA9CAC10-6BC4-4D1D-8856-DFAC9FE99B7A}" srcOrd="1" destOrd="0" presId="urn:microsoft.com/office/officeart/2005/8/layout/vList3"/>
    <dgm:cxn modelId="{C41DB874-75F2-4676-9452-8A1522559C68}" type="presParOf" srcId="{73758672-00DD-4F8F-893D-218C858EFC94}" destId="{80B2F2A6-F153-40CF-A84C-AAEC4776F202}" srcOrd="2" destOrd="0" presId="urn:microsoft.com/office/officeart/2005/8/layout/vList3"/>
    <dgm:cxn modelId="{5C7B7555-F9F2-4564-B86D-DFA065024BF7}" type="presParOf" srcId="{80B2F2A6-F153-40CF-A84C-AAEC4776F202}" destId="{FE7E1475-934C-48CA-B078-4AA92B83C8B5}" srcOrd="0" destOrd="0" presId="urn:microsoft.com/office/officeart/2005/8/layout/vList3"/>
    <dgm:cxn modelId="{5F485848-0C71-4D03-A4D2-D9E6BD6ADD94}" type="presParOf" srcId="{80B2F2A6-F153-40CF-A84C-AAEC4776F202}" destId="{8072E575-7870-463B-B852-DC940BAF0433}" srcOrd="1" destOrd="0" presId="urn:microsoft.com/office/officeart/2005/8/layout/vList3"/>
    <dgm:cxn modelId="{80A0966F-589C-42AE-B53A-9B8416A27F0C}" type="presParOf" srcId="{73758672-00DD-4F8F-893D-218C858EFC94}" destId="{95D1BFE4-643A-4421-9652-B5AB1709C1C3}" srcOrd="3" destOrd="0" presId="urn:microsoft.com/office/officeart/2005/8/layout/vList3"/>
    <dgm:cxn modelId="{9DC49F4A-AAC8-4759-AF64-37128EB453A8}" type="presParOf" srcId="{73758672-00DD-4F8F-893D-218C858EFC94}" destId="{946138E6-4AA9-45B0-AF6F-116DA479B668}" srcOrd="4" destOrd="0" presId="urn:microsoft.com/office/officeart/2005/8/layout/vList3"/>
    <dgm:cxn modelId="{063D9707-6484-4646-AA2A-802F679EF572}" type="presParOf" srcId="{946138E6-4AA9-45B0-AF6F-116DA479B668}" destId="{65D233DB-7166-43BB-87A3-623BBAD8C869}" srcOrd="0" destOrd="0" presId="urn:microsoft.com/office/officeart/2005/8/layout/vList3"/>
    <dgm:cxn modelId="{84DAC4FA-1D82-467B-A6A6-0CBDE622BF53}" type="presParOf" srcId="{946138E6-4AA9-45B0-AF6F-116DA479B668}" destId="{0BB5D5ED-6092-4BCD-B88F-2EB592B7791D}"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3B880C-5886-4C2E-808F-14616F8E16F7}">
      <dsp:nvSpPr>
        <dsp:cNvPr id="0" name=""/>
        <dsp:cNvSpPr/>
      </dsp:nvSpPr>
      <dsp:spPr>
        <a:xfrm rot="10800000">
          <a:off x="1359434" y="1706"/>
          <a:ext cx="3923071" cy="1343498"/>
        </a:xfrm>
        <a:prstGeom prst="homePlate">
          <a:avLst/>
        </a:prstGeom>
        <a:noFill/>
        <a:ln w="34925" cap="flat" cmpd="sng" algn="in">
          <a:solidFill>
            <a:schemeClr val="tx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91487" tIns="91440" rIns="170688" bIns="91440" numCol="1" spcCol="1270" anchor="ctr" anchorCtr="0">
          <a:noAutofit/>
        </a:bodyPr>
        <a:lstStyle/>
        <a:p>
          <a:pPr lvl="0" algn="ctr" defTabSz="1066800">
            <a:lnSpc>
              <a:spcPct val="90000"/>
            </a:lnSpc>
            <a:spcBef>
              <a:spcPct val="0"/>
            </a:spcBef>
            <a:spcAft>
              <a:spcPct val="35000"/>
            </a:spcAft>
          </a:pPr>
          <a:r>
            <a:rPr lang="es-ES" sz="2400" kern="1200" dirty="0" smtClean="0">
              <a:solidFill>
                <a:schemeClr val="tx1"/>
              </a:solidFill>
            </a:rPr>
            <a:t>Anejud y el trabajo constituyente</a:t>
          </a:r>
          <a:endParaRPr lang="es-ES" sz="2400" kern="1200" dirty="0">
            <a:solidFill>
              <a:schemeClr val="tx1"/>
            </a:solidFill>
          </a:endParaRPr>
        </a:p>
      </dsp:txBody>
      <dsp:txXfrm rot="10800000">
        <a:off x="1695308" y="1706"/>
        <a:ext cx="3587197" cy="1343498"/>
      </dsp:txXfrm>
    </dsp:sp>
    <dsp:sp modelId="{480E9E30-27BE-4868-BA83-52D2D45CCF98}">
      <dsp:nvSpPr>
        <dsp:cNvPr id="0" name=""/>
        <dsp:cNvSpPr/>
      </dsp:nvSpPr>
      <dsp:spPr>
        <a:xfrm>
          <a:off x="616849" y="2792"/>
          <a:ext cx="1485169" cy="1341325"/>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000" r="-2000"/>
          </a:stretch>
        </a:blipFill>
        <a:ln w="34925" cap="flat" cmpd="sng" algn="in">
          <a:solidFill>
            <a:schemeClr val="accent5">
              <a:lumMod val="50000"/>
            </a:schemeClr>
          </a:solidFill>
          <a:prstDash val="solid"/>
        </a:ln>
        <a:effectLst/>
      </dsp:spPr>
      <dsp:style>
        <a:lnRef idx="2">
          <a:scrgbClr r="0" g="0" b="0"/>
        </a:lnRef>
        <a:fillRef idx="1">
          <a:scrgbClr r="0" g="0" b="0"/>
        </a:fillRef>
        <a:effectRef idx="0">
          <a:scrgbClr r="0" g="0" b="0"/>
        </a:effectRef>
        <a:fontRef idx="minor"/>
      </dsp:style>
    </dsp:sp>
    <dsp:sp modelId="{8072E575-7870-463B-B852-DC940BAF0433}">
      <dsp:nvSpPr>
        <dsp:cNvPr id="0" name=""/>
        <dsp:cNvSpPr/>
      </dsp:nvSpPr>
      <dsp:spPr>
        <a:xfrm rot="10800000">
          <a:off x="1323473" y="1745600"/>
          <a:ext cx="3923071" cy="1341325"/>
        </a:xfrm>
        <a:prstGeom prst="homePlate">
          <a:avLst/>
        </a:prstGeom>
        <a:noFill/>
        <a:ln w="34925" cap="flat" cmpd="sng" algn="in">
          <a:solidFill>
            <a:srgbClr val="86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91487" tIns="91440" rIns="170688" bIns="91440" numCol="1" spcCol="1270" anchor="ctr" anchorCtr="0">
          <a:noAutofit/>
        </a:bodyPr>
        <a:lstStyle/>
        <a:p>
          <a:pPr lvl="0" algn="ctr" defTabSz="1066800">
            <a:lnSpc>
              <a:spcPct val="90000"/>
            </a:lnSpc>
            <a:spcBef>
              <a:spcPct val="0"/>
            </a:spcBef>
            <a:spcAft>
              <a:spcPct val="35000"/>
            </a:spcAft>
          </a:pPr>
          <a:r>
            <a:rPr lang="es-ES" sz="2400" kern="1200" dirty="0" smtClean="0">
              <a:solidFill>
                <a:schemeClr val="tx1"/>
              </a:solidFill>
            </a:rPr>
            <a:t>Consejo para la Magistratura y GJ</a:t>
          </a:r>
          <a:endParaRPr lang="es-ES" sz="2400" kern="1200" dirty="0">
            <a:solidFill>
              <a:schemeClr val="tx1"/>
            </a:solidFill>
          </a:endParaRPr>
        </a:p>
      </dsp:txBody>
      <dsp:txXfrm rot="10800000">
        <a:off x="1658804" y="1745600"/>
        <a:ext cx="3587740" cy="1341325"/>
      </dsp:txXfrm>
    </dsp:sp>
    <dsp:sp modelId="{FE7E1475-934C-48CA-B078-4AA92B83C8B5}">
      <dsp:nvSpPr>
        <dsp:cNvPr id="0" name=""/>
        <dsp:cNvSpPr/>
      </dsp:nvSpPr>
      <dsp:spPr>
        <a:xfrm>
          <a:off x="652810" y="1745600"/>
          <a:ext cx="1341325" cy="1341325"/>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46000" r="-46000"/>
          </a:stretch>
        </a:blipFill>
        <a:ln w="34925" cap="flat" cmpd="sng" algn="in">
          <a:solidFill>
            <a:schemeClr val="accent5">
              <a:lumMod val="50000"/>
            </a:schemeClr>
          </a:solidFill>
          <a:prstDash val="solid"/>
        </a:ln>
        <a:effectLst/>
      </dsp:spPr>
      <dsp:style>
        <a:lnRef idx="2">
          <a:scrgbClr r="0" g="0" b="0"/>
        </a:lnRef>
        <a:fillRef idx="1">
          <a:scrgbClr r="0" g="0" b="0"/>
        </a:fillRef>
        <a:effectRef idx="0">
          <a:scrgbClr r="0" g="0" b="0"/>
        </a:effectRef>
        <a:fontRef idx="minor"/>
      </dsp:style>
    </dsp:sp>
    <dsp:sp modelId="{0BB5D5ED-6092-4BCD-B88F-2EB592B7791D}">
      <dsp:nvSpPr>
        <dsp:cNvPr id="0" name=""/>
        <dsp:cNvSpPr/>
      </dsp:nvSpPr>
      <dsp:spPr>
        <a:xfrm rot="10800000">
          <a:off x="1323473" y="3487322"/>
          <a:ext cx="3923071" cy="1341325"/>
        </a:xfrm>
        <a:prstGeom prst="homePlate">
          <a:avLst/>
        </a:prstGeom>
        <a:solidFill>
          <a:schemeClr val="bg1"/>
        </a:solidFill>
        <a:ln w="34925" cap="flat" cmpd="sng" algn="in">
          <a:solidFill>
            <a:srgbClr val="86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91487" tIns="91440" rIns="170688" bIns="9144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s-CL" sz="2400" kern="1200" dirty="0" smtClean="0">
              <a:solidFill>
                <a:schemeClr val="tx1"/>
              </a:solidFill>
            </a:rPr>
            <a:t>Reflexiones</a:t>
          </a:r>
          <a:endParaRPr lang="es-ES" sz="2200" kern="1200" dirty="0"/>
        </a:p>
      </dsp:txBody>
      <dsp:txXfrm rot="10800000">
        <a:off x="1658804" y="3487322"/>
        <a:ext cx="3587740" cy="1341325"/>
      </dsp:txXfrm>
    </dsp:sp>
    <dsp:sp modelId="{65D233DB-7166-43BB-87A3-623BBAD8C869}">
      <dsp:nvSpPr>
        <dsp:cNvPr id="0" name=""/>
        <dsp:cNvSpPr/>
      </dsp:nvSpPr>
      <dsp:spPr>
        <a:xfrm>
          <a:off x="652810" y="3487322"/>
          <a:ext cx="1341325" cy="1341325"/>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25000" r="-25000"/>
          </a:stretch>
        </a:blipFill>
        <a:ln w="34925" cap="flat" cmpd="sng" algn="in">
          <a:solidFill>
            <a:schemeClr val="accent5">
              <a:lumMod val="5000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5400" cap="all" baseline="0">
                <a:solidFill>
                  <a:schemeClr val="tx1"/>
                </a:solidFill>
              </a:defRPr>
            </a:lvl1pPr>
          </a:lstStyle>
          <a:p>
            <a:r>
              <a:rPr lang="es-ES" dirty="0"/>
              <a:t>Haga clic para modificar el estilo de título del patrón</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Haga clic para editar el estilo de subtítulo del patrón</a:t>
            </a:r>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420339668"/>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6" name="Slide Number Placeholder 5"/>
          <p:cNvSpPr>
            <a:spLocks noGrp="1"/>
          </p:cNvSpPr>
          <p:nvPr>
            <p:ph type="sldNum" sz="quarter" idx="12"/>
          </p:nvPr>
        </p:nvSpPr>
        <p:spPr>
          <a:xfrm>
            <a:off x="9649717" y="6291153"/>
            <a:ext cx="1596292" cy="404614"/>
          </a:xfrm>
        </p:spPr>
        <p:txBody>
          <a:bodyPr/>
          <a:lstStyle/>
          <a:p>
            <a:fld id="{69E57DC2-970A-4B3E-BB1C-7A09969E49DF}" type="slidenum">
              <a:rPr lang="en-US" smtClean="0"/>
              <a:t>‹Nº›</a:t>
            </a:fld>
            <a:endParaRPr lang="en-US" dirty="0"/>
          </a:p>
        </p:txBody>
      </p:sp>
    </p:spTree>
    <p:extLst>
      <p:ext uri="{BB962C8B-B14F-4D97-AF65-F5344CB8AC3E}">
        <p14:creationId xmlns:p14="http://schemas.microsoft.com/office/powerpoint/2010/main" val="10539245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6" name="Slide Number Placeholder 5"/>
          <p:cNvSpPr>
            <a:spLocks noGrp="1"/>
          </p:cNvSpPr>
          <p:nvPr>
            <p:ph type="sldNum" sz="quarter" idx="12"/>
          </p:nvPr>
        </p:nvSpPr>
        <p:spPr>
          <a:xfrm>
            <a:off x="9797200" y="6261657"/>
            <a:ext cx="1596292" cy="404614"/>
          </a:xfrm>
        </p:spPr>
        <p:txBody>
          <a:bodyPr/>
          <a:lstStyle/>
          <a:p>
            <a:fld id="{69E57DC2-970A-4B3E-BB1C-7A09969E49DF}" type="slidenum">
              <a:rPr lang="en-US" smtClean="0"/>
              <a:t>‹Nº›</a:t>
            </a:fld>
            <a:endParaRPr lang="en-US" dirty="0"/>
          </a:p>
        </p:txBody>
      </p:sp>
    </p:spTree>
    <p:extLst>
      <p:ext uri="{BB962C8B-B14F-4D97-AF65-F5344CB8AC3E}">
        <p14:creationId xmlns:p14="http://schemas.microsoft.com/office/powerpoint/2010/main" val="18796990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a:xfrm>
            <a:off x="4145280" y="6377940"/>
            <a:ext cx="3901440" cy="342900"/>
          </a:xfrm>
          <a:prstGeom prst="rect">
            <a:avLst/>
          </a:prstGeom>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a:xfrm>
            <a:off x="609600" y="6377940"/>
            <a:ext cx="2804160" cy="342900"/>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t>2/26/2021</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extLst>
      <p:ext uri="{BB962C8B-B14F-4D97-AF65-F5344CB8AC3E}">
        <p14:creationId xmlns:p14="http://schemas.microsoft.com/office/powerpoint/2010/main" val="38789346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276999"/>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40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2/26/2021</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‹Nº›</a:t>
            </a:fld>
            <a:endParaRPr>
              <a:solidFill>
                <a:prstClr val="black">
                  <a:tint val="75000"/>
                </a:prstClr>
              </a:solidFill>
            </a:endParaRPr>
          </a:p>
        </p:txBody>
      </p:sp>
    </p:spTree>
    <p:extLst>
      <p:ext uri="{BB962C8B-B14F-4D97-AF65-F5344CB8AC3E}">
        <p14:creationId xmlns:p14="http://schemas.microsoft.com/office/powerpoint/2010/main" val="28360215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800" b="0" i="1">
                <a:solidFill>
                  <a:schemeClr val="tx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1800" b="0" i="1">
                <a:solidFill>
                  <a:schemeClr val="tx1"/>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2/26/2021</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‹Nº›</a:t>
            </a:fld>
            <a:endParaRPr>
              <a:solidFill>
                <a:prstClr val="black">
                  <a:tint val="75000"/>
                </a:prstClr>
              </a:solidFill>
            </a:endParaRPr>
          </a:p>
        </p:txBody>
      </p:sp>
    </p:spTree>
    <p:extLst>
      <p:ext uri="{BB962C8B-B14F-4D97-AF65-F5344CB8AC3E}">
        <p14:creationId xmlns:p14="http://schemas.microsoft.com/office/powerpoint/2010/main" val="32589522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800" b="0" i="1">
                <a:solidFill>
                  <a:schemeClr val="tx1"/>
                </a:solidFill>
                <a:latin typeface="Arial"/>
                <a:cs typeface="Arial"/>
              </a:defRPr>
            </a:lvl1pPr>
          </a:lstStyle>
          <a:p>
            <a:endParaRPr/>
          </a:p>
        </p:txBody>
      </p:sp>
      <p:sp>
        <p:nvSpPr>
          <p:cNvPr id="3" name="Holder 3"/>
          <p:cNvSpPr>
            <a:spLocks noGrp="1"/>
          </p:cNvSpPr>
          <p:nvPr>
            <p:ph sz="half" idx="2"/>
          </p:nvPr>
        </p:nvSpPr>
        <p:spPr>
          <a:xfrm>
            <a:off x="609600" y="1577340"/>
            <a:ext cx="530352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2/26/2021</a:t>
            </a:fld>
            <a:endParaRPr lang="en-US">
              <a:solidFill>
                <a:prstClr val="black">
                  <a:tint val="75000"/>
                </a:prstClr>
              </a:solidFill>
            </a:endParaRPr>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‹Nº›</a:t>
            </a:fld>
            <a:endParaRPr>
              <a:solidFill>
                <a:prstClr val="black">
                  <a:tint val="75000"/>
                </a:prstClr>
              </a:solidFill>
            </a:endParaRPr>
          </a:p>
        </p:txBody>
      </p:sp>
    </p:spTree>
    <p:extLst>
      <p:ext uri="{BB962C8B-B14F-4D97-AF65-F5344CB8AC3E}">
        <p14:creationId xmlns:p14="http://schemas.microsoft.com/office/powerpoint/2010/main" val="22833157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800" b="0" i="1">
                <a:solidFill>
                  <a:schemeClr val="tx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2/26/2021</a:t>
            </a:fld>
            <a:endParaRPr lang="en-US">
              <a:solidFill>
                <a:prstClr val="black">
                  <a:tint val="75000"/>
                </a:prstClr>
              </a:solidFill>
            </a:endParaRPr>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‹Nº›</a:t>
            </a:fld>
            <a:endParaRPr>
              <a:solidFill>
                <a:prstClr val="black">
                  <a:tint val="75000"/>
                </a:prstClr>
              </a:solidFill>
            </a:endParaRPr>
          </a:p>
        </p:txBody>
      </p:sp>
    </p:spTree>
    <p:extLst>
      <p:ext uri="{BB962C8B-B14F-4D97-AF65-F5344CB8AC3E}">
        <p14:creationId xmlns:p14="http://schemas.microsoft.com/office/powerpoint/2010/main" val="11867105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2/26/2021</a:t>
            </a:fld>
            <a:endParaRPr lang="en-US">
              <a:solidFill>
                <a:prstClr val="black">
                  <a:tint val="75000"/>
                </a:prstClr>
              </a:solidFill>
            </a:endParaRPr>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‹Nº›</a:t>
            </a:fld>
            <a:endParaRPr>
              <a:solidFill>
                <a:prstClr val="black">
                  <a:tint val="75000"/>
                </a:prstClr>
              </a:solidFill>
            </a:endParaRPr>
          </a:p>
        </p:txBody>
      </p:sp>
    </p:spTree>
    <p:extLst>
      <p:ext uri="{BB962C8B-B14F-4D97-AF65-F5344CB8AC3E}">
        <p14:creationId xmlns:p14="http://schemas.microsoft.com/office/powerpoint/2010/main" val="11271334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‹Nº›</a:t>
            </a:fld>
            <a:endParaRPr lang="en-US" dirty="0"/>
          </a:p>
        </p:txBody>
      </p:sp>
    </p:spTree>
    <p:extLst>
      <p:ext uri="{BB962C8B-B14F-4D97-AF65-F5344CB8AC3E}">
        <p14:creationId xmlns:p14="http://schemas.microsoft.com/office/powerpoint/2010/main" val="17662866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Autofit/>
          </a:bodyPr>
          <a:lstStyle>
            <a:lvl1pPr algn="ctr">
              <a:defRPr sz="6000" cap="all" baseline="0">
                <a:solidFill>
                  <a:schemeClr val="tx1"/>
                </a:solidFill>
              </a:defRPr>
            </a:lvl1pPr>
          </a:lstStyle>
          <a:p>
            <a:r>
              <a:rPr lang="es-ES" dirty="0"/>
              <a:t>Haga clic para modificar el estilo de título del patrón</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dirty="0"/>
              <a:t>Editar el estilo de texto del patrón</a:t>
            </a:r>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smtClean="0"/>
              <a:pPr/>
              <a:t>‹Nº›</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pic>
        <p:nvPicPr>
          <p:cNvPr id="8" name="Imagen 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33054" y="5728593"/>
            <a:ext cx="3230563"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393285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s-ES" dirty="0"/>
              <a:t>Haga clic para modificar el estilo de título del patrón</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1"/>
                </a:solidFill>
              </a:defRPr>
            </a:lvl1pPr>
            <a:lvl2pPr>
              <a:defRPr baseline="0">
                <a:solidFill>
                  <a:schemeClr val="tx1"/>
                </a:solidFill>
              </a:defRPr>
            </a:lvl2pPr>
            <a:lvl3pPr>
              <a:defRPr baseline="0">
                <a:solidFill>
                  <a:schemeClr val="tx1"/>
                </a:solidFill>
              </a:defRPr>
            </a:lvl3pPr>
            <a:lvl4pPr>
              <a:defRPr baseline="0">
                <a:solidFill>
                  <a:schemeClr val="tx1"/>
                </a:solidFill>
              </a:defRPr>
            </a:lvl4pPr>
            <a:lvl5pPr>
              <a:defRPr baseline="0">
                <a:solidFill>
                  <a:schemeClr val="tx1"/>
                </a:solidFill>
              </a:defRPr>
            </a:lvl5pPr>
          </a:lstStyle>
          <a:p>
            <a:pPr lvl="0"/>
            <a:r>
              <a:rPr lang="es-ES" dirty="0"/>
              <a:t>Editar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s-ES" dirty="0"/>
              <a:t>Editar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smtClean="0"/>
              <a:t>‹Nº›</a:t>
            </a:fld>
            <a:endParaRPr lang="en-US" dirty="0"/>
          </a:p>
        </p:txBody>
      </p:sp>
    </p:spTree>
    <p:extLst>
      <p:ext uri="{BB962C8B-B14F-4D97-AF65-F5344CB8AC3E}">
        <p14:creationId xmlns:p14="http://schemas.microsoft.com/office/powerpoint/2010/main" val="7406953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1"/>
                </a:solidFill>
              </a:defRPr>
            </a:lvl1pPr>
          </a:lstStyle>
          <a:p>
            <a:r>
              <a:rPr lang="es-ES" dirty="0"/>
              <a:t>Haga clic para modificar el estilo de título del patrón</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dirty="0"/>
              <a:t>Editar el estilo de texto del patrón</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1"/>
                </a:solidFill>
              </a:defRPr>
            </a:lvl1pPr>
            <a:lvl2pPr>
              <a:defRPr baseline="0">
                <a:solidFill>
                  <a:schemeClr val="tx1"/>
                </a:solidFill>
              </a:defRPr>
            </a:lvl2pPr>
            <a:lvl3pPr>
              <a:defRPr baseline="0">
                <a:solidFill>
                  <a:schemeClr val="tx1"/>
                </a:solidFill>
              </a:defRPr>
            </a:lvl3pPr>
            <a:lvl4pPr>
              <a:defRPr baseline="0">
                <a:solidFill>
                  <a:schemeClr val="tx1"/>
                </a:solidFill>
              </a:defRPr>
            </a:lvl4pPr>
            <a:lvl5pPr>
              <a:defRPr baseline="0">
                <a:solidFill>
                  <a:schemeClr val="tx1"/>
                </a:solidFill>
              </a:defRPr>
            </a:lvl5pPr>
          </a:lstStyle>
          <a:p>
            <a:pPr lvl="0"/>
            <a:r>
              <a:rPr lang="es-ES" dirty="0"/>
              <a:t>Editar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dirty="0"/>
              <a:t>Editar el estilo de texto del patrón</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1"/>
                </a:solidFill>
              </a:defRPr>
            </a:lvl1pPr>
            <a:lvl2pPr>
              <a:defRPr baseline="0">
                <a:solidFill>
                  <a:schemeClr val="tx1"/>
                </a:solidFill>
              </a:defRPr>
            </a:lvl2pPr>
            <a:lvl3pPr>
              <a:defRPr baseline="0">
                <a:solidFill>
                  <a:schemeClr val="tx1"/>
                </a:solidFill>
              </a:defRPr>
            </a:lvl3pPr>
            <a:lvl4pPr>
              <a:defRPr baseline="0">
                <a:solidFill>
                  <a:schemeClr val="tx1"/>
                </a:solidFill>
              </a:defRPr>
            </a:lvl4pPr>
            <a:lvl5pPr>
              <a:defRPr baseline="0">
                <a:solidFill>
                  <a:schemeClr val="tx1"/>
                </a:solidFill>
              </a:defRPr>
            </a:lvl5pPr>
          </a:lstStyle>
          <a:p>
            <a:pPr lvl="0"/>
            <a:r>
              <a:rPr lang="es-ES" dirty="0"/>
              <a:t>Editar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smtClean="0"/>
              <a:t>‹Nº›</a:t>
            </a:fld>
            <a:endParaRPr lang="en-US" dirty="0"/>
          </a:p>
        </p:txBody>
      </p:sp>
    </p:spTree>
    <p:extLst>
      <p:ext uri="{BB962C8B-B14F-4D97-AF65-F5344CB8AC3E}">
        <p14:creationId xmlns:p14="http://schemas.microsoft.com/office/powerpoint/2010/main" val="19207796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smtClean="0"/>
              <a:t>‹Nº›</a:t>
            </a:fld>
            <a:endParaRPr lang="en-US" dirty="0"/>
          </a:p>
        </p:txBody>
      </p:sp>
    </p:spTree>
    <p:extLst>
      <p:ext uri="{BB962C8B-B14F-4D97-AF65-F5344CB8AC3E}">
        <p14:creationId xmlns:p14="http://schemas.microsoft.com/office/powerpoint/2010/main" val="37866486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9E57DC2-970A-4B3E-BB1C-7A09969E49DF}" type="slidenum">
              <a:rPr lang="en-US" smtClean="0"/>
              <a:t>‹Nº›</a:t>
            </a:fld>
            <a:endParaRPr lang="en-US" dirty="0"/>
          </a:p>
        </p:txBody>
      </p:sp>
    </p:spTree>
    <p:extLst>
      <p:ext uri="{BB962C8B-B14F-4D97-AF65-F5344CB8AC3E}">
        <p14:creationId xmlns:p14="http://schemas.microsoft.com/office/powerpoint/2010/main" val="36042366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400" baseline="0">
                <a:solidFill>
                  <a:schemeClr val="tx1"/>
                </a:solidFill>
              </a:defRPr>
            </a:lvl1pPr>
          </a:lstStyle>
          <a:p>
            <a:r>
              <a:rPr lang="es-ES" dirty="0"/>
              <a:t>Haga clic para modificar el estilo de título del patrón</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dirty="0"/>
              <a:t>Editar el estilo de texto del patrón</a:t>
            </a:r>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smtClean="0"/>
              <a:pPr/>
              <a:t>‹Nº›</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0" name="Imagen 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839234" y="6131557"/>
            <a:ext cx="2242881" cy="643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207992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723900" y="685800"/>
            <a:ext cx="3855720" cy="2157884"/>
          </a:xfrm>
        </p:spPr>
        <p:txBody>
          <a:bodyPr anchor="t">
            <a:noAutofit/>
          </a:bodyPr>
          <a:lstStyle>
            <a:lvl1pPr>
              <a:lnSpc>
                <a:spcPct val="84000"/>
              </a:lnSpc>
              <a:defRPr sz="4400" baseline="0"/>
            </a:lvl1pPr>
          </a:lstStyle>
          <a:p>
            <a:r>
              <a:rPr lang="es-ES" dirty="0"/>
              <a:t>Haga clic para modificar el estilo de título del patrón</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7" name="Slide Number Placeholder 6"/>
          <p:cNvSpPr>
            <a:spLocks noGrp="1"/>
          </p:cNvSpPr>
          <p:nvPr>
            <p:ph type="sldNum" sz="quarter" idx="12"/>
          </p:nvPr>
        </p:nvSpPr>
        <p:spPr>
          <a:xfrm>
            <a:off x="10074869" y="6244671"/>
            <a:ext cx="1596292" cy="404614"/>
          </a:xfrm>
        </p:spPr>
        <p:txBody>
          <a:bodyPr/>
          <a:lstStyle>
            <a:lvl1pPr>
              <a:defRPr>
                <a:solidFill>
                  <a:schemeClr val="tx2"/>
                </a:solidFill>
              </a:defRPr>
            </a:lvl1pPr>
          </a:lstStyle>
          <a:p>
            <a:fld id="{69E57DC2-970A-4B3E-BB1C-7A09969E49DF}" type="slidenum">
              <a:rPr lang="en-US" smtClean="0"/>
              <a:pPr/>
              <a:t>‹Nº›</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0" name="Imagen 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046839" y="5966510"/>
            <a:ext cx="2401520" cy="689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744105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15.xml"/><Relationship Id="rId7" Type="http://schemas.openxmlformats.org/officeDocument/2006/relationships/image" Target="../media/image2.pn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theme" Target="../theme/theme2.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s-ES" dirty="0"/>
              <a:t>Haga clic para modificar el estilo de título del patrón</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s-ES" dirty="0"/>
              <a:t>Editar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smtClean="0"/>
              <a:pPr/>
              <a:t>‹Nº›</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0" name="Imagen 3"/>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957519" y="5981700"/>
            <a:ext cx="2626339" cy="753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2834950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defTabSz="914400" rtl="0" eaLnBrk="1" latinLnBrk="0" hangingPunct="1">
        <a:lnSpc>
          <a:spcPct val="89000"/>
        </a:lnSpc>
        <a:spcBef>
          <a:spcPct val="0"/>
        </a:spcBef>
        <a:buNone/>
        <a:defRPr sz="4400" kern="1200" baseline="0">
          <a:solidFill>
            <a:schemeClr val="tx1"/>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1"/>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1"/>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1"/>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1"/>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1"/>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2192000" cy="6858000"/>
          </a:xfrm>
          <a:custGeom>
            <a:avLst/>
            <a:gdLst/>
            <a:ahLst/>
            <a:cxnLst/>
            <a:rect l="l" t="t" r="r" b="b"/>
            <a:pathLst>
              <a:path w="9144000" h="6858000">
                <a:moveTo>
                  <a:pt x="9144000" y="0"/>
                </a:moveTo>
                <a:lnTo>
                  <a:pt x="0" y="0"/>
                </a:lnTo>
                <a:lnTo>
                  <a:pt x="0" y="6858000"/>
                </a:lnTo>
                <a:lnTo>
                  <a:pt x="9144000" y="6858000"/>
                </a:lnTo>
                <a:lnTo>
                  <a:pt x="9144000" y="0"/>
                </a:lnTo>
                <a:close/>
              </a:path>
            </a:pathLst>
          </a:custGeom>
          <a:solidFill>
            <a:srgbClr val="E2DED1"/>
          </a:solidFill>
        </p:spPr>
        <p:txBody>
          <a:bodyPr wrap="square" lIns="0" tIns="0" rIns="0" bIns="0" rtlCol="0"/>
          <a:lstStyle/>
          <a:p>
            <a:pPr defTabSz="914400"/>
            <a:endParaRPr sz="1800" smtClean="0">
              <a:solidFill>
                <a:prstClr val="black"/>
              </a:solidFill>
            </a:endParaRPr>
          </a:p>
        </p:txBody>
      </p:sp>
      <p:pic>
        <p:nvPicPr>
          <p:cNvPr id="17" name="bg object 17"/>
          <p:cNvPicPr/>
          <p:nvPr/>
        </p:nvPicPr>
        <p:blipFill>
          <a:blip r:embed="rId7" cstate="print"/>
          <a:stretch>
            <a:fillRect/>
          </a:stretch>
        </p:blipFill>
        <p:spPr>
          <a:xfrm>
            <a:off x="300736" y="301752"/>
            <a:ext cx="11586464" cy="6353556"/>
          </a:xfrm>
          <a:prstGeom prst="rect">
            <a:avLst/>
          </a:prstGeom>
        </p:spPr>
      </p:pic>
      <p:pic>
        <p:nvPicPr>
          <p:cNvPr id="18" name="bg object 18"/>
          <p:cNvPicPr/>
          <p:nvPr/>
        </p:nvPicPr>
        <p:blipFill>
          <a:blip r:embed="rId8" cstate="print"/>
          <a:stretch>
            <a:fillRect/>
          </a:stretch>
        </p:blipFill>
        <p:spPr>
          <a:xfrm>
            <a:off x="406400" y="329184"/>
            <a:ext cx="11376152" cy="6196812"/>
          </a:xfrm>
          <a:prstGeom prst="rect">
            <a:avLst/>
          </a:prstGeom>
        </p:spPr>
      </p:pic>
      <p:sp>
        <p:nvSpPr>
          <p:cNvPr id="19" name="bg object 19"/>
          <p:cNvSpPr/>
          <p:nvPr/>
        </p:nvSpPr>
        <p:spPr>
          <a:xfrm>
            <a:off x="406401" y="329185"/>
            <a:ext cx="11376660" cy="6196965"/>
          </a:xfrm>
          <a:custGeom>
            <a:avLst/>
            <a:gdLst/>
            <a:ahLst/>
            <a:cxnLst/>
            <a:rect l="l" t="t" r="r" b="b"/>
            <a:pathLst>
              <a:path w="8532495" h="6196965">
                <a:moveTo>
                  <a:pt x="0" y="128905"/>
                </a:moveTo>
                <a:lnTo>
                  <a:pt x="10133" y="78759"/>
                </a:lnTo>
                <a:lnTo>
                  <a:pt x="37769" y="37782"/>
                </a:lnTo>
                <a:lnTo>
                  <a:pt x="78759" y="10140"/>
                </a:lnTo>
                <a:lnTo>
                  <a:pt x="128955" y="0"/>
                </a:lnTo>
                <a:lnTo>
                  <a:pt x="8403082" y="0"/>
                </a:lnTo>
                <a:lnTo>
                  <a:pt x="8453300" y="10140"/>
                </a:lnTo>
                <a:lnTo>
                  <a:pt x="8494315" y="37782"/>
                </a:lnTo>
                <a:lnTo>
                  <a:pt x="8521971" y="78759"/>
                </a:lnTo>
                <a:lnTo>
                  <a:pt x="8532114" y="128905"/>
                </a:lnTo>
                <a:lnTo>
                  <a:pt x="8532114" y="6067856"/>
                </a:lnTo>
                <a:lnTo>
                  <a:pt x="8521971" y="6118052"/>
                </a:lnTo>
                <a:lnTo>
                  <a:pt x="8494315" y="6159042"/>
                </a:lnTo>
                <a:lnTo>
                  <a:pt x="8453300" y="6186678"/>
                </a:lnTo>
                <a:lnTo>
                  <a:pt x="8403082" y="6196812"/>
                </a:lnTo>
                <a:lnTo>
                  <a:pt x="128955" y="6196812"/>
                </a:lnTo>
                <a:lnTo>
                  <a:pt x="78759" y="6186678"/>
                </a:lnTo>
                <a:lnTo>
                  <a:pt x="37769" y="6159042"/>
                </a:lnTo>
                <a:lnTo>
                  <a:pt x="10133" y="6118052"/>
                </a:lnTo>
                <a:lnTo>
                  <a:pt x="0" y="6067856"/>
                </a:lnTo>
                <a:lnTo>
                  <a:pt x="0" y="128905"/>
                </a:lnTo>
                <a:close/>
              </a:path>
            </a:pathLst>
          </a:custGeom>
          <a:ln w="3175">
            <a:solidFill>
              <a:srgbClr val="A3A2A2"/>
            </a:solidFill>
          </a:ln>
        </p:spPr>
        <p:txBody>
          <a:bodyPr wrap="square" lIns="0" tIns="0" rIns="0" bIns="0" rtlCol="0"/>
          <a:lstStyle/>
          <a:p>
            <a:pPr defTabSz="914400"/>
            <a:endParaRPr sz="1800" smtClean="0">
              <a:solidFill>
                <a:prstClr val="black"/>
              </a:solidFill>
            </a:endParaRPr>
          </a:p>
        </p:txBody>
      </p:sp>
      <p:sp>
        <p:nvSpPr>
          <p:cNvPr id="2" name="Holder 2"/>
          <p:cNvSpPr>
            <a:spLocks noGrp="1"/>
          </p:cNvSpPr>
          <p:nvPr>
            <p:ph type="title"/>
          </p:nvPr>
        </p:nvSpPr>
        <p:spPr>
          <a:xfrm>
            <a:off x="486190" y="862330"/>
            <a:ext cx="10928773" cy="276999"/>
          </a:xfrm>
          <a:prstGeom prst="rect">
            <a:avLst/>
          </a:prstGeom>
        </p:spPr>
        <p:txBody>
          <a:bodyPr wrap="square" lIns="0" tIns="0" rIns="0" bIns="0">
            <a:spAutoFit/>
          </a:bodyPr>
          <a:lstStyle>
            <a:lvl1pPr>
              <a:defRPr sz="1800" b="0" i="1">
                <a:solidFill>
                  <a:schemeClr val="tx1"/>
                </a:solidFill>
                <a:latin typeface="Arial"/>
                <a:cs typeface="Arial"/>
              </a:defRPr>
            </a:lvl1pPr>
          </a:lstStyle>
          <a:p>
            <a:endParaRPr/>
          </a:p>
        </p:txBody>
      </p:sp>
      <p:sp>
        <p:nvSpPr>
          <p:cNvPr id="3" name="Holder 3"/>
          <p:cNvSpPr>
            <a:spLocks noGrp="1"/>
          </p:cNvSpPr>
          <p:nvPr>
            <p:ph type="body" idx="1"/>
          </p:nvPr>
        </p:nvSpPr>
        <p:spPr>
          <a:xfrm>
            <a:off x="486190" y="2234311"/>
            <a:ext cx="10928773" cy="276999"/>
          </a:xfrm>
          <a:prstGeom prst="rect">
            <a:avLst/>
          </a:prstGeom>
        </p:spPr>
        <p:txBody>
          <a:bodyPr wrap="square" lIns="0" tIns="0" rIns="0" bIns="0">
            <a:spAutoFit/>
          </a:bodyPr>
          <a:lstStyle>
            <a:lvl1pPr>
              <a:defRPr sz="1800" b="0" i="1">
                <a:solidFill>
                  <a:schemeClr val="tx1"/>
                </a:solidFill>
                <a:latin typeface="Arial"/>
                <a:cs typeface="Arial"/>
              </a:defRPr>
            </a:lvl1pPr>
          </a:lstStyle>
          <a:p>
            <a:endParaRPr/>
          </a:p>
        </p:txBody>
      </p:sp>
      <p:sp>
        <p:nvSpPr>
          <p:cNvPr id="4" name="Holder 4"/>
          <p:cNvSpPr>
            <a:spLocks noGrp="1"/>
          </p:cNvSpPr>
          <p:nvPr>
            <p:ph type="ftr" sz="quarter" idx="5"/>
          </p:nvPr>
        </p:nvSpPr>
        <p:spPr>
          <a:xfrm>
            <a:off x="4145280" y="6377941"/>
            <a:ext cx="3901440" cy="276999"/>
          </a:xfrm>
          <a:prstGeom prst="rect">
            <a:avLst/>
          </a:prstGeom>
        </p:spPr>
        <p:txBody>
          <a:bodyPr wrap="square" lIns="0" tIns="0" rIns="0" bIns="0">
            <a:spAutoFit/>
          </a:bodyPr>
          <a:lstStyle>
            <a:lvl1pPr algn="ctr">
              <a:defRPr>
                <a:solidFill>
                  <a:schemeClr val="tx1">
                    <a:tint val="75000"/>
                  </a:schemeClr>
                </a:solidFill>
              </a:defRPr>
            </a:lvl1pPr>
          </a:lstStyle>
          <a:p>
            <a:pPr defTabSz="914400"/>
            <a:endParaRPr lang="es-CL">
              <a:solidFill>
                <a:prstClr val="black">
                  <a:tint val="75000"/>
                </a:prstClr>
              </a:solidFill>
            </a:endParaRPr>
          </a:p>
        </p:txBody>
      </p:sp>
      <p:sp>
        <p:nvSpPr>
          <p:cNvPr id="5" name="Holder 5"/>
          <p:cNvSpPr>
            <a:spLocks noGrp="1"/>
          </p:cNvSpPr>
          <p:nvPr>
            <p:ph type="dt" sz="half" idx="6"/>
          </p:nvPr>
        </p:nvSpPr>
        <p:spPr>
          <a:xfrm>
            <a:off x="609600" y="6377941"/>
            <a:ext cx="2804160" cy="276999"/>
          </a:xfrm>
          <a:prstGeom prst="rect">
            <a:avLst/>
          </a:prstGeom>
        </p:spPr>
        <p:txBody>
          <a:bodyPr wrap="square" lIns="0" tIns="0" rIns="0" bIns="0">
            <a:spAutoFit/>
          </a:bodyPr>
          <a:lstStyle>
            <a:lvl1pPr algn="l">
              <a:defRPr>
                <a:solidFill>
                  <a:schemeClr val="tx1">
                    <a:tint val="75000"/>
                  </a:schemeClr>
                </a:solidFill>
              </a:defRPr>
            </a:lvl1pPr>
          </a:lstStyle>
          <a:p>
            <a:pPr defTabSz="914400"/>
            <a:fld id="{1D8BD707-D9CF-40AE-B4C6-C98DA3205C09}" type="datetimeFigureOut">
              <a:rPr lang="en-US" smtClean="0">
                <a:solidFill>
                  <a:prstClr val="black">
                    <a:tint val="75000"/>
                  </a:prstClr>
                </a:solidFill>
              </a:rPr>
              <a:pPr defTabSz="914400"/>
              <a:t>2/26/2021</a:t>
            </a:fld>
            <a:endParaRPr lang="en-US">
              <a:solidFill>
                <a:prstClr val="black">
                  <a:tint val="75000"/>
                </a:prstClr>
              </a:solidFill>
            </a:endParaRPr>
          </a:p>
        </p:txBody>
      </p:sp>
      <p:sp>
        <p:nvSpPr>
          <p:cNvPr id="6" name="Holder 6"/>
          <p:cNvSpPr>
            <a:spLocks noGrp="1"/>
          </p:cNvSpPr>
          <p:nvPr>
            <p:ph type="sldNum" sz="quarter" idx="7"/>
          </p:nvPr>
        </p:nvSpPr>
        <p:spPr>
          <a:xfrm>
            <a:off x="8778240" y="6377941"/>
            <a:ext cx="2804160" cy="276999"/>
          </a:xfrm>
          <a:prstGeom prst="rect">
            <a:avLst/>
          </a:prstGeom>
        </p:spPr>
        <p:txBody>
          <a:bodyPr wrap="square" lIns="0" tIns="0" rIns="0" bIns="0">
            <a:spAutoFit/>
          </a:bodyPr>
          <a:lstStyle>
            <a:lvl1pPr algn="r">
              <a:defRPr>
                <a:solidFill>
                  <a:schemeClr val="tx1">
                    <a:tint val="75000"/>
                  </a:schemeClr>
                </a:solidFill>
              </a:defRPr>
            </a:lvl1pPr>
          </a:lstStyle>
          <a:p>
            <a:pPr defTabSz="914400"/>
            <a:fld id="{B6F15528-21DE-4FAA-801E-634DDDAF4B2B}" type="slidenum">
              <a:rPr lang="es-CL" smtClean="0">
                <a:solidFill>
                  <a:prstClr val="black">
                    <a:tint val="75000"/>
                  </a:prstClr>
                </a:solidFill>
              </a:rPr>
              <a:pPr defTabSz="914400"/>
              <a:t>‹Nº›</a:t>
            </a:fld>
            <a:endParaRPr lang="es-CL">
              <a:solidFill>
                <a:prstClr val="black">
                  <a:tint val="75000"/>
                </a:prstClr>
              </a:solidFill>
            </a:endParaRPr>
          </a:p>
        </p:txBody>
      </p:sp>
    </p:spTree>
    <p:extLst>
      <p:ext uri="{BB962C8B-B14F-4D97-AF65-F5344CB8AC3E}">
        <p14:creationId xmlns:p14="http://schemas.microsoft.com/office/powerpoint/2010/main" val="3001506172"/>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7.png"/><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2" Type="http://schemas.openxmlformats.org/officeDocument/2006/relationships/hyperlink" Target="http://www.corteidh.or.cr/tablas/r27471.pdf" TargetMode="Externa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915128" y="1581976"/>
            <a:ext cx="8361229" cy="2098226"/>
          </a:xfrm>
        </p:spPr>
        <p:txBody>
          <a:bodyPr>
            <a:normAutofit fontScale="90000"/>
          </a:bodyPr>
          <a:lstStyle/>
          <a:p>
            <a:pPr>
              <a:defRPr/>
            </a:pPr>
            <a:r>
              <a:rPr lang="es-ES" sz="4400" b="1" dirty="0" smtClean="0"/>
              <a:t>PROCESO CONSTITUYENTE Y EL ROL DE LAS/OS EMPLEADOS JUDICIALES EN LA NUEVA CONSTITUCION</a:t>
            </a:r>
            <a:endParaRPr lang="es-ES" sz="4400" dirty="0"/>
          </a:p>
        </p:txBody>
      </p:sp>
      <p:sp>
        <p:nvSpPr>
          <p:cNvPr id="12291" name="Subtítulo 2"/>
          <p:cNvSpPr>
            <a:spLocks noGrp="1"/>
          </p:cNvSpPr>
          <p:nvPr>
            <p:ph type="subTitle" idx="1"/>
          </p:nvPr>
        </p:nvSpPr>
        <p:spPr>
          <a:xfrm>
            <a:off x="3580607" y="4071758"/>
            <a:ext cx="5919787" cy="1069975"/>
          </a:xfrm>
        </p:spPr>
        <p:txBody>
          <a:bodyPr>
            <a:normAutofit lnSpcReduction="10000"/>
          </a:bodyPr>
          <a:lstStyle/>
          <a:p>
            <a:pPr eaLnBrk="1" hangingPunct="1">
              <a:buFont typeface="Arial" panose="020B0604020202020204" pitchFamily="34" charset="0"/>
              <a:buNone/>
            </a:pPr>
            <a:r>
              <a:rPr lang="es-ES" altLang="es-CL" sz="2000" b="1" dirty="0" smtClean="0"/>
              <a:t>KARIN MENDOZA SEPULVEDA</a:t>
            </a:r>
          </a:p>
          <a:p>
            <a:pPr eaLnBrk="1" hangingPunct="1">
              <a:buFont typeface="Arial" panose="020B0604020202020204" pitchFamily="34" charset="0"/>
              <a:buNone/>
            </a:pPr>
            <a:r>
              <a:rPr lang="es-ES" altLang="es-CL" sz="2000" b="1" dirty="0" smtClean="0"/>
              <a:t>VICE PRESIDENTA NACIONAL</a:t>
            </a:r>
          </a:p>
          <a:p>
            <a:pPr eaLnBrk="1" hangingPunct="1">
              <a:buFont typeface="Arial" panose="020B0604020202020204" pitchFamily="34" charset="0"/>
              <a:buNone/>
            </a:pPr>
            <a:r>
              <a:rPr lang="es-ES" altLang="es-CL" sz="2000" b="1" dirty="0" smtClean="0"/>
              <a:t>ANEJUD CHILE</a:t>
            </a:r>
            <a:endParaRPr lang="es-ES" altLang="es-CL" dirty="0"/>
          </a:p>
        </p:txBody>
      </p:sp>
      <p:pic>
        <p:nvPicPr>
          <p:cNvPr id="12292" name="Imagen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20160" y="5141733"/>
            <a:ext cx="3558968" cy="1021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04907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585788" y="0"/>
            <a:ext cx="11387137" cy="6370975"/>
          </a:xfrm>
          <a:prstGeom prst="rect">
            <a:avLst/>
          </a:prstGeom>
        </p:spPr>
        <p:txBody>
          <a:bodyPr wrap="square">
            <a:spAutoFit/>
          </a:bodyPr>
          <a:lstStyle/>
          <a:p>
            <a:pPr marL="342900" indent="-342900" algn="just">
              <a:buFont typeface="Wingdings" panose="05000000000000000000" pitchFamily="2" charset="2"/>
              <a:buChar char="Ø"/>
            </a:pPr>
            <a:r>
              <a:rPr lang="es-ES" sz="2400" b="1" dirty="0"/>
              <a:t>En segundo término </a:t>
            </a:r>
            <a:r>
              <a:rPr lang="es-ES" sz="2400" dirty="0"/>
              <a:t>la Nueva Constitución debe erradicar completamente el “Estado Subsidiario” y reemplazarlo para ponerlo en los términos del constitucionalismo europeo por un </a:t>
            </a:r>
            <a:r>
              <a:rPr lang="es-ES" sz="2400" b="1" u="sng" dirty="0"/>
              <a:t>“Estado Social y Democrático de Derechos”. </a:t>
            </a:r>
            <a:r>
              <a:rPr lang="es-ES" sz="2400" dirty="0" smtClean="0"/>
              <a:t>En </a:t>
            </a:r>
            <a:r>
              <a:rPr lang="es-ES" sz="2400" dirty="0"/>
              <a:t>un Estado Social, lo fundamental no es asegurar las condiciones de mercado, sino realizar derechos sociales.</a:t>
            </a:r>
          </a:p>
          <a:p>
            <a:pPr marL="342900" indent="-342900" algn="just">
              <a:buFont typeface="Wingdings" panose="05000000000000000000" pitchFamily="2" charset="2"/>
              <a:buChar char="Ø"/>
            </a:pPr>
            <a:r>
              <a:rPr lang="es-ES" sz="2400" dirty="0"/>
              <a:t>Y </a:t>
            </a:r>
            <a:r>
              <a:rPr lang="es-ES" sz="2400" b="1" dirty="0"/>
              <a:t>la tercera dimensión</a:t>
            </a:r>
            <a:r>
              <a:rPr lang="es-ES" sz="2400" dirty="0"/>
              <a:t>, es que la Nueva Constitución </a:t>
            </a:r>
            <a:r>
              <a:rPr lang="es-ES" sz="2400" b="1" u="sng" dirty="0"/>
              <a:t>debe sentar las bases o al menos generar espacios para un nuevo modelo de desarrollo que  se opone a la idea de estado subsidiario</a:t>
            </a:r>
            <a:r>
              <a:rPr lang="es-ES" sz="2400" dirty="0"/>
              <a:t>, que se cimenta sobre la lógica de que la dimensión sobre la que se desarrolle la economía chilena que supone una prescindencia y neutralidad absoluta del Estado, desde el punto de vista público la dirección en la cual se desarrolle la economía chilena es indiferente y a ella corresponderá la dirección a la suma de decisiones descentralizadas de empresas que buscan las mejores oportunidades para ellas.  </a:t>
            </a:r>
            <a:endParaRPr lang="es-ES" sz="2400" dirty="0" smtClean="0"/>
          </a:p>
          <a:p>
            <a:pPr marL="342900" indent="-342900" algn="just">
              <a:buFont typeface="Wingdings" panose="05000000000000000000" pitchFamily="2" charset="2"/>
              <a:buChar char="Ø"/>
            </a:pPr>
            <a:r>
              <a:rPr lang="es-ES" sz="2400" b="1" u="sng" dirty="0" smtClean="0"/>
              <a:t>Lo </a:t>
            </a:r>
            <a:r>
              <a:rPr lang="es-ES" sz="2400" b="1" u="sng" dirty="0"/>
              <a:t>que Chile necesita es que el Estado asuma la posibilidad de darle una orientación estratégica al desarrollo</a:t>
            </a:r>
            <a:r>
              <a:rPr lang="es-ES" sz="2400" dirty="0"/>
              <a:t>, y aquí la participación ciudadana es clave </a:t>
            </a:r>
            <a:r>
              <a:rPr lang="es-ES" sz="2400" b="1" u="sng" dirty="0"/>
              <a:t>para definir qué tipo de modelo de desarrollo económico queremos, y eso supone la capacidad del Estado de desplegar políticas estatales que orienten el desarrollo.</a:t>
            </a:r>
          </a:p>
        </p:txBody>
      </p:sp>
    </p:spTree>
    <p:extLst>
      <p:ext uri="{BB962C8B-B14F-4D97-AF65-F5344CB8AC3E}">
        <p14:creationId xmlns:p14="http://schemas.microsoft.com/office/powerpoint/2010/main" val="29189487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900113" y="128588"/>
            <a:ext cx="10972800" cy="6124754"/>
          </a:xfrm>
          <a:prstGeom prst="rect">
            <a:avLst/>
          </a:prstGeom>
        </p:spPr>
        <p:txBody>
          <a:bodyPr wrap="square">
            <a:spAutoFit/>
          </a:bodyPr>
          <a:lstStyle/>
          <a:p>
            <a:pPr algn="just"/>
            <a:r>
              <a:rPr lang="es-ES" sz="2800" b="1" dirty="0" smtClean="0"/>
              <a:t>El </a:t>
            </a:r>
            <a:r>
              <a:rPr lang="es-ES" sz="2800" b="1" dirty="0"/>
              <a:t>Poder Judicial en la Nueva Constitución.  ¿Cuál es el problema que tiene la institución hoy día? (Luis Cordero)</a:t>
            </a:r>
          </a:p>
          <a:p>
            <a:pPr algn="just"/>
            <a:r>
              <a:rPr lang="es-ES" sz="2800" dirty="0"/>
              <a:t>Hoy día la organización del Poder Judicial </a:t>
            </a:r>
            <a:r>
              <a:rPr lang="es-ES" sz="2800" b="1" u="sng" dirty="0"/>
              <a:t>concentra el poder en la Corte Suprema </a:t>
            </a:r>
            <a:r>
              <a:rPr lang="es-ES" sz="2800" dirty="0"/>
              <a:t>y esta tiene no solo la superintendencia jurisdiccional</a:t>
            </a:r>
            <a:r>
              <a:rPr lang="es-ES" sz="2800" dirty="0" smtClean="0"/>
              <a:t>, </a:t>
            </a:r>
            <a:r>
              <a:rPr lang="es-ES" sz="2800" dirty="0"/>
              <a:t>sino que también tiene una superintendencia económica y administrativa, </a:t>
            </a:r>
            <a:r>
              <a:rPr lang="es-ES" sz="2800" b="1" u="sng" dirty="0"/>
              <a:t>y esto a juicio de la ciudadanía constituye un error</a:t>
            </a:r>
            <a:r>
              <a:rPr lang="es-ES" sz="2800" dirty="0"/>
              <a:t>, mantener concentradas las facultades disciplinarias y económicas </a:t>
            </a:r>
            <a:r>
              <a:rPr lang="es-ES" sz="2800" b="1" u="sng" dirty="0"/>
              <a:t>porque hace que su función jurisdiccional y sus funciones de jefe administrativo se confundan</a:t>
            </a:r>
            <a:r>
              <a:rPr lang="es-ES" sz="2800" dirty="0"/>
              <a:t>, </a:t>
            </a:r>
            <a:r>
              <a:rPr lang="es-ES" sz="2800" b="1" u="sng" dirty="0"/>
              <a:t>lo que es inconveniente para independencia judicial</a:t>
            </a:r>
            <a:r>
              <a:rPr lang="es-ES" sz="2800" dirty="0"/>
              <a:t>, por lo tanto, </a:t>
            </a:r>
            <a:r>
              <a:rPr lang="es-ES" sz="2800" b="1" u="sng" dirty="0"/>
              <a:t>para la ciudadanía sería importante que estas funciones se separen</a:t>
            </a:r>
            <a:r>
              <a:rPr lang="es-ES" sz="2800" dirty="0"/>
              <a:t>, creando un </a:t>
            </a:r>
            <a:r>
              <a:rPr lang="es-ES" sz="2800" b="1" u="sng" dirty="0"/>
              <a:t>Consejo Superior Para la Magistratura</a:t>
            </a:r>
            <a:r>
              <a:rPr lang="es-ES" sz="2800" dirty="0"/>
              <a:t>, como el que existe en varios países, que asuma las facultades disciplinarias, económicas y administrativas, no las jurisdiccionales.</a:t>
            </a:r>
          </a:p>
        </p:txBody>
      </p:sp>
    </p:spTree>
    <p:extLst>
      <p:ext uri="{BB962C8B-B14F-4D97-AF65-F5344CB8AC3E}">
        <p14:creationId xmlns:p14="http://schemas.microsoft.com/office/powerpoint/2010/main" val="22873326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871538" y="242889"/>
            <a:ext cx="11029950" cy="6124754"/>
          </a:xfrm>
          <a:prstGeom prst="rect">
            <a:avLst/>
          </a:prstGeom>
        </p:spPr>
        <p:txBody>
          <a:bodyPr wrap="square">
            <a:spAutoFit/>
          </a:bodyPr>
          <a:lstStyle/>
          <a:p>
            <a:pPr marL="342900" indent="-342900" algn="just">
              <a:buFont typeface="Wingdings" panose="05000000000000000000" pitchFamily="2" charset="2"/>
              <a:buChar char="Ø"/>
            </a:pPr>
            <a:r>
              <a:rPr lang="es-ES" sz="2800" dirty="0"/>
              <a:t>Hay un hito fundacional en la creación del Poder Judicial chileno, y que tiene que ver con la idea que está muy representada en el año 1927 cuando el Ministro del Interior de la época don Carlos Ibáñez del Campo lo que hizo fue restar al presidente de la Corte Suprema que era Javier Figueroa y luego prácticamente destituyó a todos los ministros de la Corte Suprema y así inauguró su breve período autocrático; ese hito marcó muchísimo a la Corte Suprema,  y el Poder Judicial desde ese evento, pese a todos los intentos que había buscado la Constitución del ’25 para tratar de profesionalizar el Poder Judicial fueron fuertemente afectados, de hecho hay una amplia literatura que lo que va a explicar es que la Corte Suprema a partir de ese momento lo que va a hacer es fundamentalmente es una aplicación formalista del derecho y va a rehusar el control del poder público. </a:t>
            </a:r>
            <a:endParaRPr lang="es-CL" sz="2800" dirty="0"/>
          </a:p>
        </p:txBody>
      </p:sp>
    </p:spTree>
    <p:extLst>
      <p:ext uri="{BB962C8B-B14F-4D97-AF65-F5344CB8AC3E}">
        <p14:creationId xmlns:p14="http://schemas.microsoft.com/office/powerpoint/2010/main" val="13115363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957263" y="271463"/>
            <a:ext cx="10858500" cy="4832092"/>
          </a:xfrm>
          <a:prstGeom prst="rect">
            <a:avLst/>
          </a:prstGeom>
        </p:spPr>
        <p:txBody>
          <a:bodyPr wrap="square">
            <a:spAutoFit/>
          </a:bodyPr>
          <a:lstStyle/>
          <a:p>
            <a:pPr marL="342900" indent="-342900" algn="just">
              <a:buFont typeface="Wingdings" panose="05000000000000000000" pitchFamily="2" charset="2"/>
              <a:buChar char="Ø"/>
            </a:pPr>
            <a:r>
              <a:rPr lang="es-ES" sz="2800" dirty="0"/>
              <a:t>Cabe destacar que el Poder Judicial nunca ha sido declarado constitucionalmente “independiente”, y pareciera este ser un principio elemental, a pesar de que todos lo reconocemos como tal, pareciera que en materia de nombramiento de los Ministros Supremos por lo menos podemos conocerlos, los que vienen aguas abajo no.</a:t>
            </a:r>
          </a:p>
          <a:p>
            <a:pPr marL="342900" indent="-342900" algn="just">
              <a:buFont typeface="Wingdings" panose="05000000000000000000" pitchFamily="2" charset="2"/>
              <a:buChar char="Ø"/>
            </a:pPr>
            <a:r>
              <a:rPr lang="es-ES" sz="2800" dirty="0"/>
              <a:t>Tenemos claridad sobre la necesidad de un régimen de carrera pero siempre tenemos particularmente foco en el régimen de carrera de jueces y no en el régimen de carrera del resto de los funcionarios, de hecho el modelo de carrera es un muy mal modelo porque es un modelo estrictamente vertical.</a:t>
            </a:r>
          </a:p>
        </p:txBody>
      </p:sp>
    </p:spTree>
    <p:extLst>
      <p:ext uri="{BB962C8B-B14F-4D97-AF65-F5344CB8AC3E}">
        <p14:creationId xmlns:p14="http://schemas.microsoft.com/office/powerpoint/2010/main" val="35096485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647700" y="169664"/>
            <a:ext cx="11301412" cy="5940088"/>
          </a:xfrm>
          <a:prstGeom prst="rect">
            <a:avLst/>
          </a:prstGeom>
        </p:spPr>
        <p:txBody>
          <a:bodyPr wrap="square">
            <a:spAutoFit/>
          </a:bodyPr>
          <a:lstStyle/>
          <a:p>
            <a:pPr algn="just"/>
            <a:r>
              <a:rPr lang="es-ES" sz="2000" dirty="0"/>
              <a:t>Lo tercero es que resulta inevitable entonces la pregunta </a:t>
            </a:r>
            <a:r>
              <a:rPr lang="es-ES" sz="2000" b="1" u="sng" dirty="0"/>
              <a:t>¿cuál es el modelo de Poder Judicial en la Nueva Constitución? </a:t>
            </a:r>
            <a:r>
              <a:rPr lang="es-ES" sz="2000" dirty="0"/>
              <a:t> El modelo de Poder Judicial descansa ya no sobre la denominación de independencia sino que descansa esencialmente bajo la gran </a:t>
            </a:r>
            <a:r>
              <a:rPr lang="es-ES" sz="2000" b="1" u="sng" dirty="0"/>
              <a:t>pregunta ¿cuál es el modelo de gobierno judicial? </a:t>
            </a:r>
            <a:r>
              <a:rPr lang="es-ES" sz="2000" dirty="0"/>
              <a:t> Es inevitable por la cantidad de antecedentes que tenemos disponibles hasta hoy, especialmente por la experiencia del Poder Judicial en estos últimos 30 años, especialmente en los antecedentes fácticos que en el proceso constituyente se podría comprender que el debate se va a dar en las mismas condiciones que tenemos en la regla constitucional actual, y </a:t>
            </a:r>
            <a:r>
              <a:rPr lang="es-ES" sz="2000" b="1" u="sng" dirty="0"/>
              <a:t>la madre de todas las batallas desde el punto de vista constitucional para el Poder Judicial, no está en el nombramiento, está en el modelo de gobierno judicial,</a:t>
            </a:r>
            <a:r>
              <a:rPr lang="es-ES" sz="2000" dirty="0"/>
              <a:t> </a:t>
            </a:r>
            <a:r>
              <a:rPr lang="es-ES" sz="2000" b="1" u="sng" dirty="0"/>
              <a:t>porque una vez resuelto el modelo de gobierno judicial se pueden resolver los otros problemas, como el régimen de nombramientos, de calificaciones, disciplinario</a:t>
            </a:r>
            <a:r>
              <a:rPr lang="es-ES" sz="2000" dirty="0"/>
              <a:t>, y la pregunta es </a:t>
            </a:r>
            <a:r>
              <a:rPr lang="es-ES" sz="2000" b="1" u="sng" dirty="0"/>
              <a:t>¿cuál es el modelo de gobierno judicial? </a:t>
            </a:r>
            <a:r>
              <a:rPr lang="es-ES" sz="2000" dirty="0"/>
              <a:t>Y es aquí donde se levantan todas las alarmas; los </a:t>
            </a:r>
            <a:r>
              <a:rPr lang="es-ES" sz="2000" b="1" u="sng" dirty="0"/>
              <a:t>judiciales chilenos, históricamente se han opuesto a la figura de Consejos de la Magistratura, una figura que estuvo muy de moda a finales de los ’80 y principios de los’90</a:t>
            </a:r>
            <a:r>
              <a:rPr lang="es-ES" sz="2000" dirty="0"/>
              <a:t>, una de las razones por las cuales mayoritariamente muchos se han opuesto al modelo de Consejo de la Magistratura, es decir, de la integración de distintos representantes de distintos poderes públicos en ese órgano de gobierno judicial, es que ha terminado por politizar los órganos judiciales y existe evidencia en ese sentido, y no se puede negar que los Consejos de las Magistraturas han funcionado bien y han impedido que el gobierno judicial ha sido tomado como un botín político y si bien ha impedido la integración bloqueando carreras y nombramientos impidiendo que el gobierno judicial funcione. </a:t>
            </a:r>
            <a:endParaRPr lang="es-CL" sz="2000" dirty="0"/>
          </a:p>
        </p:txBody>
      </p:sp>
    </p:spTree>
    <p:extLst>
      <p:ext uri="{BB962C8B-B14F-4D97-AF65-F5344CB8AC3E}">
        <p14:creationId xmlns:p14="http://schemas.microsoft.com/office/powerpoint/2010/main" val="15361350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871537" y="202614"/>
            <a:ext cx="11144250" cy="6217087"/>
          </a:xfrm>
          <a:prstGeom prst="rect">
            <a:avLst/>
          </a:prstGeom>
        </p:spPr>
        <p:txBody>
          <a:bodyPr wrap="square">
            <a:spAutoFit/>
          </a:bodyPr>
          <a:lstStyle/>
          <a:p>
            <a:pPr algn="just"/>
            <a:r>
              <a:rPr lang="es-ES" sz="2000" b="1" u="sng" dirty="0"/>
              <a:t>Pero es cierto también que existen otras alternativas, la pregunta es por qué deberíamos necesitar otro modelo de Gobierno Judicial, o quizás bastará con tener separado el sistema de reclutamiento, de promoción bajo un sistema profesionalizado distinto y dejando el régimen disciplinario  más bien a un tribunal especializado en disciplina administrativa</a:t>
            </a:r>
            <a:r>
              <a:rPr lang="es-ES" sz="2000" dirty="0"/>
              <a:t>.  ¿Por qué debiésemos tener Gobierno Judicial? Esta es la discusión importante en materia constitucional, </a:t>
            </a:r>
            <a:r>
              <a:rPr lang="es-ES" sz="2000" b="1" u="sng" dirty="0"/>
              <a:t>el debate constituyente nos va a obligar o nos va a llevar a discutir muchos problemas de políticas públicas</a:t>
            </a:r>
            <a:r>
              <a:rPr lang="es-ES" sz="2000" dirty="0"/>
              <a:t>, el proceso constituyente es un momento de deliberación sobre nuestras reglas esenciales que tienen un propósito específico en la Constitución pero que no maximizan la aplicación de la norma, uno de los cuidados que debemos tener es que la pretensión de que el debate constituyente agota todos los debates, el debate constituyente tiene los temas esenciales, entonces, el gobierno judicial es materia de debate esencial en la nueva constitución, </a:t>
            </a:r>
            <a:r>
              <a:rPr lang="es-ES" sz="2000" b="1" u="sng" dirty="0"/>
              <a:t>pero buena parte de los problemas centrales del resto tiene que ver con actualización legislativa, no tiene sentido que sigamos administrando justicia con un Código Orgánico  que está hecho para un Poder Judicial del siglo XIX y principios del siglo XX, </a:t>
            </a:r>
            <a:r>
              <a:rPr lang="es-ES" sz="2000" dirty="0"/>
              <a:t>no tiene mucha racionalidad de cómo conjugar esas reglas, es decir, nosotros podríamos satisfacer la pretensión constitucional de reforma, pero sí esa reforma lleva un proceso de implementación en el tiempo va a ser relativamente insuficiente , y esa distinción es clave para poder entender el rol del Poder Judicial, pero sobre todo para poder evaluar bien y administrar bien las expectativas, </a:t>
            </a:r>
            <a:r>
              <a:rPr lang="es-ES" sz="2000" b="1" u="sng" dirty="0"/>
              <a:t>el debate del poder judicial en el proceso constituyente sigue siendo central el “gobierno judicial”, pero los problemas del Poder Judicial no se agotan con resolver el “Gobierno Judicial”. </a:t>
            </a:r>
          </a:p>
          <a:p>
            <a:endParaRPr lang="es-ES" dirty="0"/>
          </a:p>
        </p:txBody>
      </p:sp>
    </p:spTree>
    <p:extLst>
      <p:ext uri="{BB962C8B-B14F-4D97-AF65-F5344CB8AC3E}">
        <p14:creationId xmlns:p14="http://schemas.microsoft.com/office/powerpoint/2010/main" val="20163396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ítulo 8"/>
          <p:cNvSpPr>
            <a:spLocks noGrp="1"/>
          </p:cNvSpPr>
          <p:nvPr>
            <p:ph type="title"/>
          </p:nvPr>
        </p:nvSpPr>
        <p:spPr>
          <a:xfrm>
            <a:off x="1133514" y="646269"/>
            <a:ext cx="9612971" cy="1796682"/>
          </a:xfrm>
        </p:spPr>
        <p:txBody>
          <a:bodyPr/>
          <a:lstStyle/>
          <a:p>
            <a:pPr lvl="0"/>
            <a:r>
              <a:rPr lang="es-ES" sz="4800" dirty="0" smtClean="0"/>
              <a:t>CONSEJO PARA LA MAGISTRATURA Y GOBIERNO JUDICIAL</a:t>
            </a:r>
            <a:endParaRPr lang="es-ES" sz="4800" dirty="0"/>
          </a:p>
        </p:txBody>
      </p:sp>
      <p:sp>
        <p:nvSpPr>
          <p:cNvPr id="19460" name="AutoShape 4" descr="Resultado de imagen para ANÁLISIS"/>
          <p:cNvSpPr>
            <a:spLocks noChangeAspect="1" noChangeArrowheads="1"/>
          </p:cNvSpPr>
          <p:nvPr/>
        </p:nvSpPr>
        <p:spPr bwMode="auto">
          <a:xfrm>
            <a:off x="1668463"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eaLnBrk="0" fontAlgn="base" hangingPunct="0">
              <a:spcBef>
                <a:spcPct val="0"/>
              </a:spcBef>
              <a:spcAft>
                <a:spcPct val="0"/>
              </a:spcAft>
              <a:defRPr>
                <a:solidFill>
                  <a:schemeClr val="tx1"/>
                </a:solidFill>
                <a:latin typeface="Rockwell" panose="02060603020205020403" pitchFamily="18" charset="0"/>
              </a:defRPr>
            </a:lvl6pPr>
            <a:lvl7pPr marL="2971800" indent="-228600" defTabSz="457200" eaLnBrk="0" fontAlgn="base" hangingPunct="0">
              <a:spcBef>
                <a:spcPct val="0"/>
              </a:spcBef>
              <a:spcAft>
                <a:spcPct val="0"/>
              </a:spcAft>
              <a:defRPr>
                <a:solidFill>
                  <a:schemeClr val="tx1"/>
                </a:solidFill>
                <a:latin typeface="Rockwell" panose="02060603020205020403" pitchFamily="18" charset="0"/>
              </a:defRPr>
            </a:lvl7pPr>
            <a:lvl8pPr marL="3429000" indent="-228600" defTabSz="457200" eaLnBrk="0" fontAlgn="base" hangingPunct="0">
              <a:spcBef>
                <a:spcPct val="0"/>
              </a:spcBef>
              <a:spcAft>
                <a:spcPct val="0"/>
              </a:spcAft>
              <a:defRPr>
                <a:solidFill>
                  <a:schemeClr val="tx1"/>
                </a:solidFill>
                <a:latin typeface="Rockwell" panose="02060603020205020403" pitchFamily="18" charset="0"/>
              </a:defRPr>
            </a:lvl8pPr>
            <a:lvl9pPr marL="3886200" indent="-228600" defTabSz="457200" eaLnBrk="0" fontAlgn="base" hangingPunct="0">
              <a:spcBef>
                <a:spcPct val="0"/>
              </a:spcBef>
              <a:spcAft>
                <a:spcPct val="0"/>
              </a:spcAft>
              <a:defRPr>
                <a:solidFill>
                  <a:schemeClr val="tx1"/>
                </a:solidFill>
                <a:latin typeface="Rockwell" panose="02060603020205020403" pitchFamily="18" charset="0"/>
              </a:defRPr>
            </a:lvl9pPr>
          </a:lstStyle>
          <a:p>
            <a:pPr eaLnBrk="1" hangingPunct="1"/>
            <a:endParaRPr lang="es-CL" altLang="es-CL"/>
          </a:p>
        </p:txBody>
      </p:sp>
      <p:sp>
        <p:nvSpPr>
          <p:cNvPr id="3" name="Rectángulo 2"/>
          <p:cNvSpPr/>
          <p:nvPr/>
        </p:nvSpPr>
        <p:spPr>
          <a:xfrm>
            <a:off x="1390918" y="4415048"/>
            <a:ext cx="8615967" cy="2246769"/>
          </a:xfrm>
          <a:prstGeom prst="rect">
            <a:avLst/>
          </a:prstGeom>
        </p:spPr>
        <p:txBody>
          <a:bodyPr wrap="square">
            <a:spAutoFit/>
          </a:bodyPr>
          <a:lstStyle/>
          <a:p>
            <a:pPr algn="ctr" defTabSz="914400"/>
            <a:r>
              <a:rPr lang="es-CL" sz="2800" kern="0" dirty="0" smtClean="0">
                <a:solidFill>
                  <a:prstClr val="black"/>
                </a:solidFill>
                <a:latin typeface="+mj-lt"/>
                <a:ea typeface="+mj-ea"/>
                <a:cs typeface="+mj-cs"/>
              </a:rPr>
              <a:t>“</a:t>
            </a:r>
            <a:r>
              <a:rPr lang="es-ES" sz="2800" kern="0" dirty="0" smtClean="0">
                <a:solidFill>
                  <a:prstClr val="black"/>
                </a:solidFill>
                <a:latin typeface="+mj-lt"/>
                <a:ea typeface="+mj-ea"/>
                <a:cs typeface="+mj-cs"/>
              </a:rPr>
              <a:t>El </a:t>
            </a:r>
            <a:r>
              <a:rPr lang="es-ES" sz="2800" kern="0" dirty="0">
                <a:solidFill>
                  <a:prstClr val="black"/>
                </a:solidFill>
                <a:latin typeface="+mj-lt"/>
                <a:ea typeface="+mj-ea"/>
                <a:cs typeface="+mj-cs"/>
              </a:rPr>
              <a:t>debate del </a:t>
            </a:r>
            <a:r>
              <a:rPr lang="es-ES" sz="2800" kern="0" dirty="0" err="1" smtClean="0">
                <a:solidFill>
                  <a:prstClr val="black"/>
                </a:solidFill>
                <a:latin typeface="+mj-lt"/>
                <a:ea typeface="+mj-ea"/>
                <a:cs typeface="+mj-cs"/>
              </a:rPr>
              <a:t>Pjud</a:t>
            </a:r>
            <a:r>
              <a:rPr lang="es-ES" sz="2800" kern="0" dirty="0" smtClean="0">
                <a:solidFill>
                  <a:prstClr val="black"/>
                </a:solidFill>
                <a:latin typeface="+mj-lt"/>
                <a:ea typeface="+mj-ea"/>
                <a:cs typeface="+mj-cs"/>
              </a:rPr>
              <a:t> en </a:t>
            </a:r>
            <a:r>
              <a:rPr lang="es-ES" sz="2800" kern="0" dirty="0">
                <a:solidFill>
                  <a:prstClr val="black"/>
                </a:solidFill>
                <a:latin typeface="+mj-lt"/>
                <a:ea typeface="+mj-ea"/>
                <a:cs typeface="+mj-cs"/>
              </a:rPr>
              <a:t>el proceso constituyente sigue siendo central el </a:t>
            </a:r>
            <a:r>
              <a:rPr lang="es-ES" sz="2800" kern="0" dirty="0" smtClean="0">
                <a:solidFill>
                  <a:prstClr val="black"/>
                </a:solidFill>
                <a:latin typeface="+mj-lt"/>
                <a:ea typeface="+mj-ea"/>
                <a:cs typeface="+mj-cs"/>
              </a:rPr>
              <a:t>“Gobierno Judicial</a:t>
            </a:r>
            <a:r>
              <a:rPr lang="es-ES" sz="2800" kern="0" dirty="0">
                <a:solidFill>
                  <a:prstClr val="black"/>
                </a:solidFill>
                <a:latin typeface="+mj-lt"/>
                <a:ea typeface="+mj-ea"/>
                <a:cs typeface="+mj-cs"/>
              </a:rPr>
              <a:t>”, pero los problemas del </a:t>
            </a:r>
            <a:r>
              <a:rPr lang="es-ES" sz="2800" kern="0" dirty="0" err="1" smtClean="0">
                <a:solidFill>
                  <a:prstClr val="black"/>
                </a:solidFill>
                <a:latin typeface="+mj-lt"/>
                <a:ea typeface="+mj-ea"/>
                <a:cs typeface="+mj-cs"/>
              </a:rPr>
              <a:t>Pjud</a:t>
            </a:r>
            <a:r>
              <a:rPr lang="es-ES" sz="2800" kern="0" dirty="0" smtClean="0">
                <a:solidFill>
                  <a:prstClr val="black"/>
                </a:solidFill>
                <a:latin typeface="+mj-lt"/>
                <a:ea typeface="+mj-ea"/>
                <a:cs typeface="+mj-cs"/>
              </a:rPr>
              <a:t> no </a:t>
            </a:r>
            <a:r>
              <a:rPr lang="es-ES" sz="2800" kern="0" dirty="0">
                <a:solidFill>
                  <a:prstClr val="black"/>
                </a:solidFill>
                <a:latin typeface="+mj-lt"/>
                <a:ea typeface="+mj-ea"/>
                <a:cs typeface="+mj-cs"/>
              </a:rPr>
              <a:t>se agotan con resolver el “Gobierno Judicial”. </a:t>
            </a:r>
          </a:p>
          <a:p>
            <a:pPr algn="ctr" defTabSz="914400"/>
            <a:r>
              <a:rPr lang="es-ES" sz="2800" kern="0" dirty="0" smtClean="0">
                <a:solidFill>
                  <a:prstClr val="black"/>
                </a:solidFill>
                <a:latin typeface="+mj-lt"/>
                <a:ea typeface="+mj-ea"/>
                <a:cs typeface="+mj-cs"/>
              </a:rPr>
              <a:t>”</a:t>
            </a:r>
            <a:endParaRPr lang="es-CL" sz="2800" kern="0" dirty="0">
              <a:solidFill>
                <a:prstClr val="black"/>
              </a:solidFill>
              <a:latin typeface="+mj-lt"/>
              <a:ea typeface="+mj-ea"/>
              <a:cs typeface="+mj-cs"/>
            </a:endParaRPr>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19625" y="2657475"/>
            <a:ext cx="2952750" cy="1543050"/>
          </a:xfrm>
          <a:prstGeom prst="rect">
            <a:avLst/>
          </a:prstGeom>
        </p:spPr>
      </p:pic>
    </p:spTree>
    <p:extLst>
      <p:ext uri="{BB962C8B-B14F-4D97-AF65-F5344CB8AC3E}">
        <p14:creationId xmlns:p14="http://schemas.microsoft.com/office/powerpoint/2010/main" val="33812670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1013137" y="170994"/>
            <a:ext cx="10629363" cy="2775119"/>
          </a:xfrm>
          <a:prstGeom prst="rect">
            <a:avLst/>
          </a:prstGeom>
        </p:spPr>
        <p:txBody>
          <a:bodyPr wrap="square">
            <a:spAutoFit/>
          </a:bodyPr>
          <a:lstStyle/>
          <a:p>
            <a:pPr algn="just">
              <a:lnSpc>
                <a:spcPct val="115000"/>
              </a:lnSpc>
              <a:spcAft>
                <a:spcPts val="800"/>
              </a:spcAft>
            </a:pPr>
            <a:r>
              <a:rPr lang="es-CL" sz="2800" dirty="0" smtClean="0">
                <a:effectLst/>
                <a:latin typeface="Calibri" panose="020F0502020204030204" pitchFamily="34" charset="0"/>
                <a:ea typeface="Calibri" panose="020F0502020204030204" pitchFamily="34" charset="0"/>
                <a:cs typeface="Times New Roman" panose="02020603050405020304" pitchFamily="18" charset="0"/>
              </a:rPr>
              <a:t>¿Qué es el GJ?</a:t>
            </a:r>
          </a:p>
          <a:p>
            <a:pPr algn="just">
              <a:lnSpc>
                <a:spcPct val="115000"/>
              </a:lnSpc>
              <a:spcAft>
                <a:spcPts val="800"/>
              </a:spcAft>
            </a:pPr>
            <a:r>
              <a:rPr lang="es-ES" sz="2800" dirty="0">
                <a:latin typeface="Calibri" panose="020F0502020204030204" pitchFamily="34" charset="0"/>
                <a:ea typeface="Calibri" panose="020F0502020204030204" pitchFamily="34" charset="0"/>
                <a:cs typeface="Times New Roman" panose="02020603050405020304" pitchFamily="18" charset="0"/>
              </a:rPr>
              <a:t>El </a:t>
            </a:r>
            <a:r>
              <a:rPr lang="es-ES" sz="2800" dirty="0" smtClean="0">
                <a:latin typeface="Calibri" panose="020F0502020204030204" pitchFamily="34" charset="0"/>
                <a:ea typeface="Calibri" panose="020F0502020204030204" pitchFamily="34" charset="0"/>
                <a:cs typeface="Times New Roman" panose="02020603050405020304" pitchFamily="18" charset="0"/>
              </a:rPr>
              <a:t>Gobierno Judicial </a:t>
            </a:r>
            <a:r>
              <a:rPr lang="es-ES" sz="2800" dirty="0">
                <a:latin typeface="Calibri" panose="020F0502020204030204" pitchFamily="34" charset="0"/>
                <a:ea typeface="Calibri" panose="020F0502020204030204" pitchFamily="34" charset="0"/>
                <a:cs typeface="Times New Roman" panose="02020603050405020304" pitchFamily="18" charset="0"/>
              </a:rPr>
              <a:t>es la organización  que permite la definición de políticas y  lineamientos, así como el manejo de los  recursos del sistema de administración de  justicia</a:t>
            </a:r>
            <a:r>
              <a:rPr lang="es-ES" sz="2800" dirty="0" smtClean="0">
                <a:latin typeface="Calibri" panose="020F0502020204030204" pitchFamily="34" charset="0"/>
                <a:ea typeface="Calibri" panose="020F0502020204030204" pitchFamily="34" charset="0"/>
                <a:cs typeface="Times New Roman" panose="02020603050405020304" pitchFamily="18" charset="0"/>
              </a:rPr>
              <a:t>.</a:t>
            </a:r>
          </a:p>
          <a:p>
            <a:pPr algn="just">
              <a:lnSpc>
                <a:spcPct val="115000"/>
              </a:lnSpc>
              <a:spcAft>
                <a:spcPts val="800"/>
              </a:spcAft>
            </a:pPr>
            <a:endParaRPr lang="es-CL" sz="2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 name="Imagen 1"/>
          <p:cNvPicPr>
            <a:picLocks noChangeAspect="1"/>
          </p:cNvPicPr>
          <p:nvPr/>
        </p:nvPicPr>
        <p:blipFill>
          <a:blip r:embed="rId2"/>
          <a:stretch>
            <a:fillRect/>
          </a:stretch>
        </p:blipFill>
        <p:spPr>
          <a:xfrm>
            <a:off x="1138994" y="2570136"/>
            <a:ext cx="11053006" cy="3030564"/>
          </a:xfrm>
          <a:prstGeom prst="rect">
            <a:avLst/>
          </a:prstGeom>
        </p:spPr>
      </p:pic>
    </p:spTree>
    <p:extLst>
      <p:ext uri="{BB962C8B-B14F-4D97-AF65-F5344CB8AC3E}">
        <p14:creationId xmlns:p14="http://schemas.microsoft.com/office/powerpoint/2010/main" val="27277130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819150" y="0"/>
            <a:ext cx="11125200" cy="3385542"/>
          </a:xfrm>
          <a:prstGeom prst="rect">
            <a:avLst/>
          </a:prstGeom>
        </p:spPr>
        <p:txBody>
          <a:bodyPr wrap="square">
            <a:spAutoFit/>
          </a:bodyPr>
          <a:lstStyle/>
          <a:p>
            <a:endParaRPr lang="es-ES" dirty="0" smtClean="0"/>
          </a:p>
          <a:p>
            <a:pPr algn="just"/>
            <a:r>
              <a:rPr lang="es-ES" sz="2800" dirty="0" smtClean="0"/>
              <a:t>La </a:t>
            </a:r>
            <a:r>
              <a:rPr lang="es-ES" sz="2800" dirty="0"/>
              <a:t>discusión sobre el gobierno judicial debe incluir una dimensión política, que trate  de la independencia del Poder Judicial frente a otros poderes públicos y grupos de  interés particulares y, además, debe considerar la dimensión operativa de  organización y actuación de los </a:t>
            </a:r>
            <a:r>
              <a:rPr lang="es-ES" sz="2800" dirty="0" smtClean="0"/>
              <a:t>magistradas/os, </a:t>
            </a:r>
            <a:r>
              <a:rPr lang="es-ES" sz="2800" dirty="0"/>
              <a:t>desde el punto de vista del  fortalecimiento de su autonomía funcional, y de la transparencia y objetividad de las  reglas referentes a la selección, nombramiento y ascenso en la carrera.</a:t>
            </a:r>
          </a:p>
        </p:txBody>
      </p:sp>
    </p:spTree>
    <p:extLst>
      <p:ext uri="{BB962C8B-B14F-4D97-AF65-F5344CB8AC3E}">
        <p14:creationId xmlns:p14="http://schemas.microsoft.com/office/powerpoint/2010/main" val="21673676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smtClean="0"/>
              <a:t>CONSEJO PARA LA MAGISTRATURA</a:t>
            </a:r>
            <a:endParaRPr lang="es-CL" dirty="0"/>
          </a:p>
        </p:txBody>
      </p:sp>
      <p:sp>
        <p:nvSpPr>
          <p:cNvPr id="3" name="Marcador de contenido 2"/>
          <p:cNvSpPr>
            <a:spLocks noGrp="1"/>
          </p:cNvSpPr>
          <p:nvPr>
            <p:ph idx="1"/>
          </p:nvPr>
        </p:nvSpPr>
        <p:spPr>
          <a:xfrm>
            <a:off x="1371599" y="1600199"/>
            <a:ext cx="10444163" cy="4500563"/>
          </a:xfrm>
        </p:spPr>
        <p:txBody>
          <a:bodyPr>
            <a:noAutofit/>
          </a:bodyPr>
          <a:lstStyle/>
          <a:p>
            <a:pPr algn="just"/>
            <a:r>
              <a:rPr lang="es-ES" sz="2400" dirty="0"/>
              <a:t>Como solución a este problema y corregir, esta </a:t>
            </a:r>
            <a:r>
              <a:rPr lang="es-ES" sz="2400" dirty="0" smtClean="0"/>
              <a:t>dicotomía </a:t>
            </a:r>
            <a:r>
              <a:rPr lang="es-ES" sz="2400" dirty="0"/>
              <a:t>que se  produce en los jueces de considerar que al ser la Corte suprema  quien </a:t>
            </a:r>
            <a:r>
              <a:rPr lang="es-ES" sz="2400" dirty="0" smtClean="0"/>
              <a:t>ejerce </a:t>
            </a:r>
            <a:r>
              <a:rPr lang="es-ES" sz="2400" dirty="0"/>
              <a:t>el Gobierno judicial se afecta su  independencia  judicial, surge la figura del Consejo de la Magistratura, como  órgano autónomo de integración diversa que incluye a otros poderes  del Estado y actores civiles de relevancia.</a:t>
            </a:r>
          </a:p>
          <a:p>
            <a:pPr algn="just"/>
            <a:r>
              <a:rPr lang="es-ES" sz="2400" dirty="0" smtClean="0"/>
              <a:t>El CPM es </a:t>
            </a:r>
            <a:r>
              <a:rPr lang="es-ES" sz="2400" dirty="0"/>
              <a:t>el órgano público autónomo e independiente</a:t>
            </a:r>
            <a:r>
              <a:rPr lang="es-ES" sz="2400" dirty="0" smtClean="0"/>
              <a:t>, responsable </a:t>
            </a:r>
            <a:r>
              <a:rPr lang="es-ES" sz="2400" dirty="0"/>
              <a:t>de la </a:t>
            </a:r>
            <a:r>
              <a:rPr lang="es-ES" sz="2400" dirty="0" smtClean="0"/>
              <a:t>  administración </a:t>
            </a:r>
            <a:r>
              <a:rPr lang="es-ES" sz="2400" dirty="0"/>
              <a:t>de los recursos materiales y personales del Poder </a:t>
            </a:r>
            <a:r>
              <a:rPr lang="es-ES" sz="2400" dirty="0" smtClean="0"/>
              <a:t>Judicial (</a:t>
            </a:r>
            <a:r>
              <a:rPr lang="es-ES" sz="2400" dirty="0"/>
              <a:t>PJ); cuyos objetivos principales son: la profesionalización de los servidores del sistema </a:t>
            </a:r>
            <a:r>
              <a:rPr lang="es-ES" sz="2400" dirty="0" smtClean="0"/>
              <a:t>de impartición </a:t>
            </a:r>
            <a:r>
              <a:rPr lang="es-ES" sz="2400" dirty="0"/>
              <a:t>de justicia, mejorar sus condiciones laborales y vigilar la actuación de </a:t>
            </a:r>
            <a:r>
              <a:rPr lang="es-ES" sz="2400" dirty="0" smtClean="0"/>
              <a:t>los mismos</a:t>
            </a:r>
            <a:r>
              <a:rPr lang="es-ES" sz="2400" dirty="0"/>
              <a:t>. </a:t>
            </a:r>
            <a:endParaRPr lang="es-CL" sz="2400" dirty="0"/>
          </a:p>
        </p:txBody>
      </p:sp>
    </p:spTree>
    <p:extLst>
      <p:ext uri="{BB962C8B-B14F-4D97-AF65-F5344CB8AC3E}">
        <p14:creationId xmlns:p14="http://schemas.microsoft.com/office/powerpoint/2010/main" val="35784240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Marcador de contenido 6"/>
          <p:cNvGraphicFramePr>
            <a:graphicFrameLocks noGrp="1"/>
          </p:cNvGraphicFramePr>
          <p:nvPr>
            <p:ph idx="1"/>
            <p:extLst>
              <p:ext uri="{D42A27DB-BD31-4B8C-83A1-F6EECF244321}">
                <p14:modId xmlns:p14="http://schemas.microsoft.com/office/powerpoint/2010/main" val="2117645771"/>
              </p:ext>
            </p:extLst>
          </p:nvPr>
        </p:nvGraphicFramePr>
        <p:xfrm>
          <a:off x="5869858" y="781665"/>
          <a:ext cx="5899356" cy="48303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Marcador de texto 5"/>
          <p:cNvSpPr>
            <a:spLocks noGrp="1"/>
          </p:cNvSpPr>
          <p:nvPr>
            <p:ph type="body" sz="half" idx="2"/>
          </p:nvPr>
        </p:nvSpPr>
        <p:spPr>
          <a:xfrm>
            <a:off x="987527" y="2731884"/>
            <a:ext cx="3449330" cy="2400555"/>
          </a:xfrm>
        </p:spPr>
        <p:txBody>
          <a:bodyPr>
            <a:normAutofit fontScale="85000" lnSpcReduction="20000"/>
          </a:bodyPr>
          <a:lstStyle/>
          <a:p>
            <a:pPr marL="285750" indent="-285750">
              <a:buFont typeface="Wingdings" panose="05000000000000000000" pitchFamily="2" charset="2"/>
              <a:buChar char="ü"/>
              <a:defRPr/>
            </a:pPr>
            <a:r>
              <a:rPr lang="es-CL" sz="2200" dirty="0" smtClean="0"/>
              <a:t>Síntesis del trabajo de Anejud en materia Constituyente</a:t>
            </a:r>
            <a:endParaRPr lang="x-none" sz="2200" dirty="0"/>
          </a:p>
          <a:p>
            <a:pPr marL="285750" indent="-285750">
              <a:buFont typeface="Wingdings" panose="05000000000000000000" pitchFamily="2" charset="2"/>
              <a:buChar char="ü"/>
              <a:defRPr/>
            </a:pPr>
            <a:r>
              <a:rPr lang="es-CL" sz="2200" dirty="0" smtClean="0"/>
              <a:t>Consejo Para la Magistratura y Gobierno judicial</a:t>
            </a:r>
          </a:p>
          <a:p>
            <a:pPr marL="285750" indent="-285750">
              <a:buFont typeface="Wingdings" panose="05000000000000000000" pitchFamily="2" charset="2"/>
              <a:buChar char="ü"/>
              <a:defRPr/>
            </a:pPr>
            <a:r>
              <a:rPr lang="es-CL" sz="2200" dirty="0" smtClean="0"/>
              <a:t>Reflexiones</a:t>
            </a:r>
          </a:p>
          <a:p>
            <a:pPr marL="285750" indent="-285750">
              <a:buFont typeface="Wingdings" panose="05000000000000000000" pitchFamily="2" charset="2"/>
              <a:buChar char="ü"/>
              <a:defRPr/>
            </a:pPr>
            <a:endParaRPr lang="es-CL" sz="2200" dirty="0" smtClean="0"/>
          </a:p>
          <a:p>
            <a:pPr marL="285750" indent="-285750">
              <a:buFont typeface="Wingdings" panose="05000000000000000000" pitchFamily="2" charset="2"/>
              <a:buChar char="ü"/>
              <a:defRPr/>
            </a:pPr>
            <a:endParaRPr lang="x-none" sz="2200" dirty="0"/>
          </a:p>
          <a:p>
            <a:pPr marL="285750" indent="-285750">
              <a:buFont typeface="Wingdings" panose="05000000000000000000" pitchFamily="2" charset="2"/>
              <a:buChar char="ü"/>
              <a:defRPr/>
            </a:pPr>
            <a:endParaRPr lang="x-none" sz="2200" dirty="0"/>
          </a:p>
          <a:p>
            <a:pPr marL="285750" indent="-285750">
              <a:buFont typeface="Wingdings" panose="05000000000000000000" pitchFamily="2" charset="2"/>
              <a:buChar char="ü"/>
              <a:defRPr/>
            </a:pPr>
            <a:endParaRPr lang="x-none" dirty="0"/>
          </a:p>
          <a:p>
            <a:pPr>
              <a:defRPr/>
            </a:pPr>
            <a:endParaRPr lang="x-none" dirty="0"/>
          </a:p>
        </p:txBody>
      </p:sp>
      <p:sp>
        <p:nvSpPr>
          <p:cNvPr id="8" name="Título 3"/>
          <p:cNvSpPr txBox="1">
            <a:spLocks/>
          </p:cNvSpPr>
          <p:nvPr/>
        </p:nvSpPr>
        <p:spPr>
          <a:xfrm>
            <a:off x="7935913" y="627064"/>
            <a:ext cx="2400300" cy="1736725"/>
          </a:xfrm>
          <a:prstGeom prst="rect">
            <a:avLst/>
          </a:prstGeom>
        </p:spPr>
        <p:txBody>
          <a:bodyPr anchor="b">
            <a:normAutofit/>
          </a:bodyPr>
          <a:lstStyle>
            <a:lvl1pPr algn="l" rtl="0" eaLnBrk="0" fontAlgn="base" hangingPunct="0">
              <a:lnSpc>
                <a:spcPct val="90000"/>
              </a:lnSpc>
              <a:spcBef>
                <a:spcPct val="0"/>
              </a:spcBef>
              <a:spcAft>
                <a:spcPct val="0"/>
              </a:spcAft>
              <a:defRPr sz="2800" b="0" kern="1200" cap="all">
                <a:blipFill>
                  <a:blip r:embed="rId7">
                    <a:extLst>
                      <a:ext uri="{28A0092B-C50C-407E-A947-70E740481C1C}">
                        <a14:useLocalDpi xmlns:a14="http://schemas.microsoft.com/office/drawing/2010/main" val="0"/>
                      </a:ext>
                    </a:extLst>
                  </a:blip>
                  <a:tile tx="6350" ty="-127000" sx="65000" sy="64000" flip="none" algn="tl"/>
                </a:blipFill>
                <a:latin typeface="+mj-lt"/>
                <a:ea typeface="+mj-ea"/>
                <a:cs typeface="+mj-cs"/>
              </a:defRPr>
            </a:lvl1pPr>
            <a:lvl2pPr algn="l" rtl="0" eaLnBrk="0" fontAlgn="base" hangingPunct="0">
              <a:lnSpc>
                <a:spcPct val="90000"/>
              </a:lnSpc>
              <a:spcBef>
                <a:spcPct val="0"/>
              </a:spcBef>
              <a:spcAft>
                <a:spcPct val="0"/>
              </a:spcAft>
              <a:defRPr sz="4200">
                <a:solidFill>
                  <a:schemeClr val="tx1"/>
                </a:solidFill>
                <a:latin typeface="Rockwell Condensed" panose="02060603050405020104" pitchFamily="18" charset="0"/>
              </a:defRPr>
            </a:lvl2pPr>
            <a:lvl3pPr algn="l" rtl="0" eaLnBrk="0" fontAlgn="base" hangingPunct="0">
              <a:lnSpc>
                <a:spcPct val="90000"/>
              </a:lnSpc>
              <a:spcBef>
                <a:spcPct val="0"/>
              </a:spcBef>
              <a:spcAft>
                <a:spcPct val="0"/>
              </a:spcAft>
              <a:defRPr sz="4200">
                <a:solidFill>
                  <a:schemeClr val="tx1"/>
                </a:solidFill>
                <a:latin typeface="Rockwell Condensed" panose="02060603050405020104" pitchFamily="18" charset="0"/>
              </a:defRPr>
            </a:lvl3pPr>
            <a:lvl4pPr algn="l" rtl="0" eaLnBrk="0" fontAlgn="base" hangingPunct="0">
              <a:lnSpc>
                <a:spcPct val="90000"/>
              </a:lnSpc>
              <a:spcBef>
                <a:spcPct val="0"/>
              </a:spcBef>
              <a:spcAft>
                <a:spcPct val="0"/>
              </a:spcAft>
              <a:defRPr sz="4200">
                <a:solidFill>
                  <a:schemeClr val="tx1"/>
                </a:solidFill>
                <a:latin typeface="Rockwell Condensed" panose="02060603050405020104" pitchFamily="18" charset="0"/>
              </a:defRPr>
            </a:lvl4pPr>
            <a:lvl5pPr algn="l" rtl="0" eaLnBrk="0" fontAlgn="base" hangingPunct="0">
              <a:lnSpc>
                <a:spcPct val="90000"/>
              </a:lnSpc>
              <a:spcBef>
                <a:spcPct val="0"/>
              </a:spcBef>
              <a:spcAft>
                <a:spcPct val="0"/>
              </a:spcAft>
              <a:defRPr sz="4200">
                <a:solidFill>
                  <a:schemeClr val="tx1"/>
                </a:solidFill>
                <a:latin typeface="Rockwell Condensed" panose="02060603050405020104" pitchFamily="18" charset="0"/>
              </a:defRPr>
            </a:lvl5pPr>
            <a:lvl6pPr marL="457200" algn="l" rtl="0" fontAlgn="base">
              <a:lnSpc>
                <a:spcPct val="90000"/>
              </a:lnSpc>
              <a:spcBef>
                <a:spcPct val="0"/>
              </a:spcBef>
              <a:spcAft>
                <a:spcPct val="0"/>
              </a:spcAft>
              <a:defRPr sz="4200">
                <a:solidFill>
                  <a:schemeClr val="tx1"/>
                </a:solidFill>
                <a:latin typeface="Rockwell Condensed" panose="02060603050405020104" pitchFamily="18" charset="0"/>
              </a:defRPr>
            </a:lvl6pPr>
            <a:lvl7pPr marL="914400" algn="l" rtl="0" fontAlgn="base">
              <a:lnSpc>
                <a:spcPct val="90000"/>
              </a:lnSpc>
              <a:spcBef>
                <a:spcPct val="0"/>
              </a:spcBef>
              <a:spcAft>
                <a:spcPct val="0"/>
              </a:spcAft>
              <a:defRPr sz="4200">
                <a:solidFill>
                  <a:schemeClr val="tx1"/>
                </a:solidFill>
                <a:latin typeface="Rockwell Condensed" panose="02060603050405020104" pitchFamily="18" charset="0"/>
              </a:defRPr>
            </a:lvl7pPr>
            <a:lvl8pPr marL="1371600" algn="l" rtl="0" fontAlgn="base">
              <a:lnSpc>
                <a:spcPct val="90000"/>
              </a:lnSpc>
              <a:spcBef>
                <a:spcPct val="0"/>
              </a:spcBef>
              <a:spcAft>
                <a:spcPct val="0"/>
              </a:spcAft>
              <a:defRPr sz="4200">
                <a:solidFill>
                  <a:schemeClr val="tx1"/>
                </a:solidFill>
                <a:latin typeface="Rockwell Condensed" panose="02060603050405020104" pitchFamily="18" charset="0"/>
              </a:defRPr>
            </a:lvl8pPr>
            <a:lvl9pPr marL="1828800" algn="l" rtl="0" fontAlgn="base">
              <a:lnSpc>
                <a:spcPct val="90000"/>
              </a:lnSpc>
              <a:spcBef>
                <a:spcPct val="0"/>
              </a:spcBef>
              <a:spcAft>
                <a:spcPct val="0"/>
              </a:spcAft>
              <a:defRPr sz="4200">
                <a:solidFill>
                  <a:schemeClr val="tx1"/>
                </a:solidFill>
                <a:latin typeface="Rockwell Condensed" panose="02060603050405020104" pitchFamily="18" charset="0"/>
              </a:defRPr>
            </a:lvl9pPr>
          </a:lstStyle>
          <a:p>
            <a:pPr defTabSz="914400">
              <a:defRPr/>
            </a:pPr>
            <a:endParaRPr lang="x-none" dirty="0"/>
          </a:p>
        </p:txBody>
      </p:sp>
      <p:sp>
        <p:nvSpPr>
          <p:cNvPr id="9" name="Título 3"/>
          <p:cNvSpPr txBox="1">
            <a:spLocks/>
          </p:cNvSpPr>
          <p:nvPr/>
        </p:nvSpPr>
        <p:spPr>
          <a:xfrm>
            <a:off x="987527" y="421441"/>
            <a:ext cx="3449330" cy="1687578"/>
          </a:xfrm>
          <a:prstGeom prst="rect">
            <a:avLst/>
          </a:prstGeom>
        </p:spPr>
        <p:txBody>
          <a:bodyPr anchor="b">
            <a:noAutofit/>
          </a:bodyPr>
          <a:lstStyle>
            <a:lvl1pPr algn="l" rtl="0" eaLnBrk="0" fontAlgn="base" hangingPunct="0">
              <a:lnSpc>
                <a:spcPct val="90000"/>
              </a:lnSpc>
              <a:spcBef>
                <a:spcPct val="0"/>
              </a:spcBef>
              <a:spcAft>
                <a:spcPct val="0"/>
              </a:spcAft>
              <a:defRPr sz="2800" b="0" kern="1200" cap="all">
                <a:blipFill>
                  <a:blip r:embed="rId7">
                    <a:extLst>
                      <a:ext uri="{28A0092B-C50C-407E-A947-70E740481C1C}">
                        <a14:useLocalDpi xmlns:a14="http://schemas.microsoft.com/office/drawing/2010/main" val="0"/>
                      </a:ext>
                    </a:extLst>
                  </a:blip>
                  <a:tile tx="6350" ty="-127000" sx="65000" sy="64000" flip="none" algn="tl"/>
                </a:blipFill>
                <a:latin typeface="+mj-lt"/>
                <a:ea typeface="+mj-ea"/>
                <a:cs typeface="+mj-cs"/>
              </a:defRPr>
            </a:lvl1pPr>
            <a:lvl2pPr algn="l" rtl="0" eaLnBrk="0" fontAlgn="base" hangingPunct="0">
              <a:lnSpc>
                <a:spcPct val="90000"/>
              </a:lnSpc>
              <a:spcBef>
                <a:spcPct val="0"/>
              </a:spcBef>
              <a:spcAft>
                <a:spcPct val="0"/>
              </a:spcAft>
              <a:defRPr sz="4200">
                <a:solidFill>
                  <a:schemeClr val="tx1"/>
                </a:solidFill>
                <a:latin typeface="Rockwell Condensed" panose="02060603050405020104" pitchFamily="18" charset="0"/>
              </a:defRPr>
            </a:lvl2pPr>
            <a:lvl3pPr algn="l" rtl="0" eaLnBrk="0" fontAlgn="base" hangingPunct="0">
              <a:lnSpc>
                <a:spcPct val="90000"/>
              </a:lnSpc>
              <a:spcBef>
                <a:spcPct val="0"/>
              </a:spcBef>
              <a:spcAft>
                <a:spcPct val="0"/>
              </a:spcAft>
              <a:defRPr sz="4200">
                <a:solidFill>
                  <a:schemeClr val="tx1"/>
                </a:solidFill>
                <a:latin typeface="Rockwell Condensed" panose="02060603050405020104" pitchFamily="18" charset="0"/>
              </a:defRPr>
            </a:lvl3pPr>
            <a:lvl4pPr algn="l" rtl="0" eaLnBrk="0" fontAlgn="base" hangingPunct="0">
              <a:lnSpc>
                <a:spcPct val="90000"/>
              </a:lnSpc>
              <a:spcBef>
                <a:spcPct val="0"/>
              </a:spcBef>
              <a:spcAft>
                <a:spcPct val="0"/>
              </a:spcAft>
              <a:defRPr sz="4200">
                <a:solidFill>
                  <a:schemeClr val="tx1"/>
                </a:solidFill>
                <a:latin typeface="Rockwell Condensed" panose="02060603050405020104" pitchFamily="18" charset="0"/>
              </a:defRPr>
            </a:lvl4pPr>
            <a:lvl5pPr algn="l" rtl="0" eaLnBrk="0" fontAlgn="base" hangingPunct="0">
              <a:lnSpc>
                <a:spcPct val="90000"/>
              </a:lnSpc>
              <a:spcBef>
                <a:spcPct val="0"/>
              </a:spcBef>
              <a:spcAft>
                <a:spcPct val="0"/>
              </a:spcAft>
              <a:defRPr sz="4200">
                <a:solidFill>
                  <a:schemeClr val="tx1"/>
                </a:solidFill>
                <a:latin typeface="Rockwell Condensed" panose="02060603050405020104" pitchFamily="18" charset="0"/>
              </a:defRPr>
            </a:lvl5pPr>
            <a:lvl6pPr marL="457200" algn="l" rtl="0" fontAlgn="base">
              <a:lnSpc>
                <a:spcPct val="90000"/>
              </a:lnSpc>
              <a:spcBef>
                <a:spcPct val="0"/>
              </a:spcBef>
              <a:spcAft>
                <a:spcPct val="0"/>
              </a:spcAft>
              <a:defRPr sz="4200">
                <a:solidFill>
                  <a:schemeClr val="tx1"/>
                </a:solidFill>
                <a:latin typeface="Rockwell Condensed" panose="02060603050405020104" pitchFamily="18" charset="0"/>
              </a:defRPr>
            </a:lvl6pPr>
            <a:lvl7pPr marL="914400" algn="l" rtl="0" fontAlgn="base">
              <a:lnSpc>
                <a:spcPct val="90000"/>
              </a:lnSpc>
              <a:spcBef>
                <a:spcPct val="0"/>
              </a:spcBef>
              <a:spcAft>
                <a:spcPct val="0"/>
              </a:spcAft>
              <a:defRPr sz="4200">
                <a:solidFill>
                  <a:schemeClr val="tx1"/>
                </a:solidFill>
                <a:latin typeface="Rockwell Condensed" panose="02060603050405020104" pitchFamily="18" charset="0"/>
              </a:defRPr>
            </a:lvl7pPr>
            <a:lvl8pPr marL="1371600" algn="l" rtl="0" fontAlgn="base">
              <a:lnSpc>
                <a:spcPct val="90000"/>
              </a:lnSpc>
              <a:spcBef>
                <a:spcPct val="0"/>
              </a:spcBef>
              <a:spcAft>
                <a:spcPct val="0"/>
              </a:spcAft>
              <a:defRPr sz="4200">
                <a:solidFill>
                  <a:schemeClr val="tx1"/>
                </a:solidFill>
                <a:latin typeface="Rockwell Condensed" panose="02060603050405020104" pitchFamily="18" charset="0"/>
              </a:defRPr>
            </a:lvl8pPr>
            <a:lvl9pPr marL="1828800" algn="l" rtl="0" fontAlgn="base">
              <a:lnSpc>
                <a:spcPct val="90000"/>
              </a:lnSpc>
              <a:spcBef>
                <a:spcPct val="0"/>
              </a:spcBef>
              <a:spcAft>
                <a:spcPct val="0"/>
              </a:spcAft>
              <a:defRPr sz="4200">
                <a:solidFill>
                  <a:schemeClr val="tx1"/>
                </a:solidFill>
                <a:latin typeface="Rockwell Condensed" panose="02060603050405020104" pitchFamily="18" charset="0"/>
              </a:defRPr>
            </a:lvl9pPr>
          </a:lstStyle>
          <a:p>
            <a:pPr defTabSz="914400">
              <a:defRPr/>
            </a:pPr>
            <a:r>
              <a:rPr lang="x-none" sz="3200" b="1" dirty="0">
                <a:solidFill>
                  <a:schemeClr val="tx1"/>
                </a:solidFill>
              </a:rPr>
              <a:t>CONTENIDOS DE LA PRESENTACIÓN</a:t>
            </a:r>
          </a:p>
        </p:txBody>
      </p:sp>
    </p:spTree>
    <p:extLst>
      <p:ext uri="{BB962C8B-B14F-4D97-AF65-F5344CB8AC3E}">
        <p14:creationId xmlns:p14="http://schemas.microsoft.com/office/powerpoint/2010/main" val="101259705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560365" y="1"/>
            <a:ext cx="11369698" cy="6715124"/>
          </a:xfrm>
          <a:prstGeom prst="rect">
            <a:avLst/>
          </a:prstGeom>
        </p:spPr>
      </p:pic>
    </p:spTree>
    <p:extLst>
      <p:ext uri="{BB962C8B-B14F-4D97-AF65-F5344CB8AC3E}">
        <p14:creationId xmlns:p14="http://schemas.microsoft.com/office/powerpoint/2010/main" val="10230954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800101" y="224760"/>
            <a:ext cx="11144250" cy="5940088"/>
          </a:xfrm>
          <a:prstGeom prst="rect">
            <a:avLst/>
          </a:prstGeom>
        </p:spPr>
        <p:txBody>
          <a:bodyPr wrap="square">
            <a:spAutoFit/>
          </a:bodyPr>
          <a:lstStyle/>
          <a:p>
            <a:pPr algn="just"/>
            <a:r>
              <a:rPr lang="es-ES" sz="2000" b="1" u="sng" dirty="0" smtClean="0"/>
              <a:t>Cual es el actual GJ del Poder Judicial de Chile</a:t>
            </a:r>
            <a:r>
              <a:rPr lang="es-ES" sz="2000" dirty="0" smtClean="0"/>
              <a:t>:</a:t>
            </a:r>
            <a:endParaRPr lang="es-ES" sz="2000" dirty="0"/>
          </a:p>
          <a:p>
            <a:pPr algn="just"/>
            <a:endParaRPr lang="es-ES" sz="2000" dirty="0"/>
          </a:p>
          <a:p>
            <a:pPr algn="just"/>
            <a:r>
              <a:rPr lang="es-ES" sz="2000" dirty="0"/>
              <a:t>El Gobierno judicial lo ejerce la Corte Suprema, dado que la misma se encuentra dotada de  competencias para representar a la Institución frente a los demás poderes y terceros, de ella depende  la carrera judicial desde el nombramiento hasta la desvinculación y además administrar a la  institución. Las Cortes de Apelaciones </a:t>
            </a:r>
            <a:r>
              <a:rPr lang="es-ES" sz="2000" dirty="0" smtClean="0"/>
              <a:t>también </a:t>
            </a:r>
            <a:r>
              <a:rPr lang="es-ES" sz="2000" dirty="0"/>
              <a:t>ejercen facultades de gobierno en sus respectivos  territorios principalmente en lo relativo a la calificación y facultad disciplinaria. Sus potestades  emanan del artículo 82 de la Constitución </a:t>
            </a:r>
            <a:r>
              <a:rPr lang="es-ES" sz="2000" dirty="0" smtClean="0"/>
              <a:t>Política </a:t>
            </a:r>
            <a:r>
              <a:rPr lang="es-ES" sz="2000" dirty="0"/>
              <a:t>de la República, el cual le confiere la  superintendencia directiva, correccional y económica de todos los tribunales de la </a:t>
            </a:r>
            <a:r>
              <a:rPr lang="es-ES" sz="2000" dirty="0" smtClean="0"/>
              <a:t>Nación, a través de AA hoy denominados Acta (los segundos no tienen control de constitucionalidad)</a:t>
            </a:r>
            <a:endParaRPr lang="es-ES" sz="2000" dirty="0"/>
          </a:p>
          <a:p>
            <a:pPr algn="just"/>
            <a:endParaRPr lang="es-ES" sz="2000" dirty="0"/>
          </a:p>
          <a:p>
            <a:pPr algn="just"/>
            <a:r>
              <a:rPr lang="es-ES" sz="2000" dirty="0"/>
              <a:t>En cuanto a la administración de los recursos recordar que hasta el año 1990 estuvo en manos del  Ministerio de justicia pasando el 10 de marzo de dicho año con la Ley Nº 18.969 a la CAPJ,  organismo dirigido por el Consejo Superior, comandado por el presidente de la C.S.</a:t>
            </a:r>
          </a:p>
          <a:p>
            <a:pPr algn="just"/>
            <a:endParaRPr lang="es-ES" sz="2000" dirty="0"/>
          </a:p>
          <a:p>
            <a:pPr algn="just"/>
            <a:r>
              <a:rPr lang="es-ES" sz="2000" dirty="0"/>
              <a:t>La Carrera judicial está organizada </a:t>
            </a:r>
            <a:r>
              <a:rPr lang="es-ES" sz="2000" dirty="0" smtClean="0"/>
              <a:t>verticalmente.</a:t>
            </a:r>
            <a:endParaRPr lang="es-ES" sz="2000" dirty="0"/>
          </a:p>
          <a:p>
            <a:pPr algn="just"/>
            <a:endParaRPr lang="es-ES" sz="2000" dirty="0"/>
          </a:p>
          <a:p>
            <a:pPr algn="just"/>
            <a:r>
              <a:rPr lang="es-ES" sz="2000" dirty="0"/>
              <a:t>La expresión mas intensa de la sumisión de los inferiores a los superiores se presenta a </a:t>
            </a:r>
            <a:r>
              <a:rPr lang="es-ES" sz="2000" dirty="0" smtClean="0"/>
              <a:t>propósito  </a:t>
            </a:r>
            <a:r>
              <a:rPr lang="es-ES" sz="2000" dirty="0"/>
              <a:t>de las calificaciones.</a:t>
            </a:r>
          </a:p>
        </p:txBody>
      </p:sp>
    </p:spTree>
    <p:extLst>
      <p:ext uri="{BB962C8B-B14F-4D97-AF65-F5344CB8AC3E}">
        <p14:creationId xmlns:p14="http://schemas.microsoft.com/office/powerpoint/2010/main" val="12723553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982825" y="428626"/>
            <a:ext cx="6007100" cy="330835"/>
          </a:xfrm>
          <a:prstGeom prst="rect">
            <a:avLst/>
          </a:prstGeom>
        </p:spPr>
        <p:txBody>
          <a:bodyPr vert="horz" wrap="square" lIns="0" tIns="13335" rIns="0" bIns="0" rtlCol="0" anchor="t">
            <a:spAutoFit/>
          </a:bodyPr>
          <a:lstStyle/>
          <a:p>
            <a:pPr marL="12700">
              <a:lnSpc>
                <a:spcPct val="100000"/>
              </a:lnSpc>
              <a:spcBef>
                <a:spcPts val="105"/>
              </a:spcBef>
            </a:pPr>
            <a:r>
              <a:rPr sz="2000" b="1" dirty="0">
                <a:cs typeface="Times New Roman"/>
              </a:rPr>
              <a:t>La</a:t>
            </a:r>
            <a:r>
              <a:rPr sz="2000" b="1" spc="5" dirty="0">
                <a:cs typeface="Times New Roman"/>
              </a:rPr>
              <a:t> </a:t>
            </a:r>
            <a:r>
              <a:rPr sz="2000" b="1" dirty="0">
                <a:cs typeface="Times New Roman"/>
              </a:rPr>
              <a:t>discusión</a:t>
            </a:r>
            <a:r>
              <a:rPr sz="2000" b="1" spc="-30" dirty="0">
                <a:cs typeface="Times New Roman"/>
              </a:rPr>
              <a:t> </a:t>
            </a:r>
            <a:r>
              <a:rPr sz="2000" b="1" spc="-10" dirty="0">
                <a:cs typeface="Times New Roman"/>
              </a:rPr>
              <a:t>sobre</a:t>
            </a:r>
            <a:r>
              <a:rPr sz="2000" b="1" spc="-25" dirty="0">
                <a:cs typeface="Times New Roman"/>
              </a:rPr>
              <a:t> </a:t>
            </a:r>
            <a:r>
              <a:rPr sz="2000" b="1" dirty="0">
                <a:cs typeface="Times New Roman"/>
              </a:rPr>
              <a:t>el</a:t>
            </a:r>
            <a:r>
              <a:rPr sz="2000" b="1" spc="5" dirty="0">
                <a:cs typeface="Times New Roman"/>
              </a:rPr>
              <a:t> </a:t>
            </a:r>
            <a:r>
              <a:rPr sz="2000" b="1" dirty="0">
                <a:cs typeface="Times New Roman"/>
              </a:rPr>
              <a:t>Consejo</a:t>
            </a:r>
            <a:r>
              <a:rPr sz="2000" b="1" spc="-35" dirty="0">
                <a:cs typeface="Times New Roman"/>
              </a:rPr>
              <a:t> </a:t>
            </a:r>
            <a:r>
              <a:rPr sz="2000" b="1" dirty="0">
                <a:cs typeface="Times New Roman"/>
              </a:rPr>
              <a:t>de la</a:t>
            </a:r>
            <a:r>
              <a:rPr sz="2000" b="1" spc="-15" dirty="0">
                <a:cs typeface="Times New Roman"/>
              </a:rPr>
              <a:t> </a:t>
            </a:r>
            <a:r>
              <a:rPr sz="2000" b="1" dirty="0">
                <a:cs typeface="Times New Roman"/>
              </a:rPr>
              <a:t>Judicatura</a:t>
            </a:r>
            <a:r>
              <a:rPr sz="2000" b="1" spc="-40" dirty="0">
                <a:cs typeface="Times New Roman"/>
              </a:rPr>
              <a:t> </a:t>
            </a:r>
            <a:r>
              <a:rPr sz="2000" b="1" dirty="0">
                <a:cs typeface="Times New Roman"/>
              </a:rPr>
              <a:t>en</a:t>
            </a:r>
            <a:r>
              <a:rPr sz="2000" b="1" spc="-10" dirty="0">
                <a:cs typeface="Times New Roman"/>
              </a:rPr>
              <a:t> </a:t>
            </a:r>
            <a:r>
              <a:rPr sz="2000" b="1" spc="-5" dirty="0">
                <a:cs typeface="Times New Roman"/>
              </a:rPr>
              <a:t>Chile</a:t>
            </a:r>
            <a:endParaRPr sz="2000" dirty="0">
              <a:cs typeface="Times New Roman"/>
            </a:endParaRPr>
          </a:p>
        </p:txBody>
      </p:sp>
      <p:sp>
        <p:nvSpPr>
          <p:cNvPr id="3" name="object 3"/>
          <p:cNvSpPr txBox="1"/>
          <p:nvPr/>
        </p:nvSpPr>
        <p:spPr>
          <a:xfrm>
            <a:off x="728663" y="1009269"/>
            <a:ext cx="11144250" cy="4013919"/>
          </a:xfrm>
          <a:prstGeom prst="rect">
            <a:avLst/>
          </a:prstGeom>
        </p:spPr>
        <p:txBody>
          <a:bodyPr vert="horz" wrap="square" lIns="0" tIns="12700" rIns="0" bIns="0" rtlCol="0">
            <a:spAutoFit/>
          </a:bodyPr>
          <a:lstStyle/>
          <a:p>
            <a:pPr marL="12700" marR="13335" algn="just">
              <a:spcBef>
                <a:spcPts val="100"/>
              </a:spcBef>
            </a:pPr>
            <a:r>
              <a:rPr sz="2000" spc="-5" dirty="0">
                <a:latin typeface="+mj-lt"/>
                <a:cs typeface="Times New Roman"/>
              </a:rPr>
              <a:t>Antes</a:t>
            </a:r>
            <a:r>
              <a:rPr sz="2000" dirty="0">
                <a:latin typeface="+mj-lt"/>
                <a:cs typeface="Times New Roman"/>
              </a:rPr>
              <a:t> de</a:t>
            </a:r>
            <a:r>
              <a:rPr sz="2000" spc="5" dirty="0">
                <a:latin typeface="+mj-lt"/>
                <a:cs typeface="Times New Roman"/>
              </a:rPr>
              <a:t> </a:t>
            </a:r>
            <a:r>
              <a:rPr sz="2000" dirty="0">
                <a:latin typeface="+mj-lt"/>
                <a:cs typeface="Times New Roman"/>
              </a:rPr>
              <a:t>que</a:t>
            </a:r>
            <a:r>
              <a:rPr sz="2000" spc="5" dirty="0">
                <a:latin typeface="+mj-lt"/>
                <a:cs typeface="Times New Roman"/>
              </a:rPr>
              <a:t> </a:t>
            </a:r>
            <a:r>
              <a:rPr sz="2000" spc="-5" dirty="0">
                <a:latin typeface="+mj-lt"/>
                <a:cs typeface="Times New Roman"/>
              </a:rPr>
              <a:t>se</a:t>
            </a:r>
            <a:r>
              <a:rPr sz="2000" dirty="0">
                <a:latin typeface="+mj-lt"/>
                <a:cs typeface="Times New Roman"/>
              </a:rPr>
              <a:t> materializara</a:t>
            </a:r>
            <a:r>
              <a:rPr sz="2000" spc="5" dirty="0">
                <a:latin typeface="+mj-lt"/>
                <a:cs typeface="Times New Roman"/>
              </a:rPr>
              <a:t> </a:t>
            </a:r>
            <a:r>
              <a:rPr sz="2000" dirty="0">
                <a:latin typeface="+mj-lt"/>
                <a:cs typeface="Times New Roman"/>
              </a:rPr>
              <a:t>la</a:t>
            </a:r>
            <a:r>
              <a:rPr sz="2000" spc="5" dirty="0">
                <a:latin typeface="+mj-lt"/>
                <a:cs typeface="Times New Roman"/>
              </a:rPr>
              <a:t> </a:t>
            </a:r>
            <a:r>
              <a:rPr sz="2000" spc="-5" dirty="0">
                <a:latin typeface="+mj-lt"/>
                <a:cs typeface="Times New Roman"/>
              </a:rPr>
              <a:t>democracia</a:t>
            </a:r>
            <a:r>
              <a:rPr sz="2000" dirty="0">
                <a:latin typeface="+mj-lt"/>
                <a:cs typeface="Times New Roman"/>
              </a:rPr>
              <a:t> en</a:t>
            </a:r>
            <a:r>
              <a:rPr sz="2000" spc="5" dirty="0">
                <a:latin typeface="+mj-lt"/>
                <a:cs typeface="Times New Roman"/>
              </a:rPr>
              <a:t> </a:t>
            </a:r>
            <a:r>
              <a:rPr sz="2000" spc="-5" dirty="0">
                <a:latin typeface="+mj-lt"/>
                <a:cs typeface="Times New Roman"/>
              </a:rPr>
              <a:t>Chile</a:t>
            </a:r>
            <a:r>
              <a:rPr sz="2000" dirty="0">
                <a:latin typeface="+mj-lt"/>
                <a:cs typeface="Times New Roman"/>
              </a:rPr>
              <a:t> una</a:t>
            </a:r>
            <a:r>
              <a:rPr sz="2000" spc="5" dirty="0">
                <a:latin typeface="+mj-lt"/>
                <a:cs typeface="Times New Roman"/>
              </a:rPr>
              <a:t> </a:t>
            </a:r>
            <a:r>
              <a:rPr sz="2000" dirty="0">
                <a:latin typeface="+mj-lt"/>
                <a:cs typeface="Times New Roman"/>
              </a:rPr>
              <a:t>de</a:t>
            </a:r>
            <a:r>
              <a:rPr sz="2000" spc="450" dirty="0">
                <a:latin typeface="+mj-lt"/>
                <a:cs typeface="Times New Roman"/>
              </a:rPr>
              <a:t> </a:t>
            </a:r>
            <a:r>
              <a:rPr sz="2000" dirty="0">
                <a:latin typeface="+mj-lt"/>
                <a:cs typeface="Times New Roman"/>
              </a:rPr>
              <a:t>las</a:t>
            </a:r>
            <a:r>
              <a:rPr sz="2000" spc="450" dirty="0">
                <a:latin typeface="+mj-lt"/>
                <a:cs typeface="Times New Roman"/>
              </a:rPr>
              <a:t> </a:t>
            </a:r>
            <a:r>
              <a:rPr sz="2000" spc="-5" dirty="0">
                <a:latin typeface="+mj-lt"/>
                <a:cs typeface="Times New Roman"/>
              </a:rPr>
              <a:t>discusiones </a:t>
            </a:r>
            <a:r>
              <a:rPr sz="2000" dirty="0">
                <a:latin typeface="+mj-lt"/>
                <a:cs typeface="Times New Roman"/>
              </a:rPr>
              <a:t> importantes </a:t>
            </a:r>
            <a:r>
              <a:rPr sz="2000" spc="-5" dirty="0">
                <a:latin typeface="+mj-lt"/>
                <a:cs typeface="Times New Roman"/>
              </a:rPr>
              <a:t>del </a:t>
            </a:r>
            <a:r>
              <a:rPr sz="2000" dirty="0">
                <a:latin typeface="+mj-lt"/>
                <a:cs typeface="Times New Roman"/>
              </a:rPr>
              <a:t>periodo </a:t>
            </a:r>
            <a:r>
              <a:rPr sz="2000" spc="-10" dirty="0">
                <a:latin typeface="+mj-lt"/>
                <a:cs typeface="Times New Roman"/>
              </a:rPr>
              <a:t>de </a:t>
            </a:r>
            <a:r>
              <a:rPr sz="2000" spc="-5" dirty="0">
                <a:latin typeface="+mj-lt"/>
                <a:cs typeface="Times New Roman"/>
              </a:rPr>
              <a:t>transición </a:t>
            </a:r>
            <a:r>
              <a:rPr sz="2000" dirty="0">
                <a:latin typeface="+mj-lt"/>
                <a:cs typeface="Times New Roman"/>
              </a:rPr>
              <a:t>era </a:t>
            </a:r>
            <a:r>
              <a:rPr sz="2000" spc="-5" dirty="0">
                <a:latin typeface="+mj-lt"/>
                <a:cs typeface="Times New Roman"/>
              </a:rPr>
              <a:t>la modernización </a:t>
            </a:r>
            <a:r>
              <a:rPr sz="2000" dirty="0">
                <a:latin typeface="+mj-lt"/>
                <a:cs typeface="Times New Roman"/>
              </a:rPr>
              <a:t>del Poder judicial y </a:t>
            </a:r>
            <a:r>
              <a:rPr sz="2000" spc="-10" dirty="0">
                <a:latin typeface="+mj-lt"/>
                <a:cs typeface="Times New Roman"/>
              </a:rPr>
              <a:t>muy </a:t>
            </a:r>
            <a:r>
              <a:rPr sz="2000" spc="-5" dirty="0">
                <a:latin typeface="+mj-lt"/>
                <a:cs typeface="Times New Roman"/>
              </a:rPr>
              <a:t> </a:t>
            </a:r>
            <a:r>
              <a:rPr sz="2000" dirty="0">
                <a:latin typeface="+mj-lt"/>
                <a:cs typeface="Times New Roman"/>
              </a:rPr>
              <a:t>particularmente</a:t>
            </a:r>
            <a:r>
              <a:rPr sz="2000" spc="-25" dirty="0">
                <a:latin typeface="+mj-lt"/>
                <a:cs typeface="Times New Roman"/>
              </a:rPr>
              <a:t> </a:t>
            </a:r>
            <a:r>
              <a:rPr sz="2000" dirty="0">
                <a:latin typeface="+mj-lt"/>
                <a:cs typeface="Times New Roman"/>
              </a:rPr>
              <a:t>la</a:t>
            </a:r>
            <a:r>
              <a:rPr sz="2000" spc="-5" dirty="0">
                <a:latin typeface="+mj-lt"/>
                <a:cs typeface="Times New Roman"/>
              </a:rPr>
              <a:t> </a:t>
            </a:r>
            <a:r>
              <a:rPr sz="2000" dirty="0">
                <a:latin typeface="+mj-lt"/>
                <a:cs typeface="Times New Roman"/>
              </a:rPr>
              <a:t>relativa</a:t>
            </a:r>
            <a:r>
              <a:rPr sz="2000" spc="-10" dirty="0">
                <a:latin typeface="+mj-lt"/>
                <a:cs typeface="Times New Roman"/>
              </a:rPr>
              <a:t> </a:t>
            </a:r>
            <a:r>
              <a:rPr sz="2000" dirty="0">
                <a:latin typeface="+mj-lt"/>
                <a:cs typeface="Times New Roman"/>
              </a:rPr>
              <a:t>a</a:t>
            </a:r>
            <a:r>
              <a:rPr sz="2000" spc="-5" dirty="0">
                <a:latin typeface="+mj-lt"/>
                <a:cs typeface="Times New Roman"/>
              </a:rPr>
              <a:t> su</a:t>
            </a:r>
            <a:r>
              <a:rPr sz="2000" spc="5" dirty="0">
                <a:latin typeface="+mj-lt"/>
                <a:cs typeface="Times New Roman"/>
              </a:rPr>
              <a:t> </a:t>
            </a:r>
            <a:r>
              <a:rPr sz="2000" spc="-5" dirty="0">
                <a:latin typeface="+mj-lt"/>
                <a:cs typeface="Times New Roman"/>
              </a:rPr>
              <a:t>forma </a:t>
            </a:r>
            <a:r>
              <a:rPr sz="2000" dirty="0">
                <a:latin typeface="+mj-lt"/>
                <a:cs typeface="Times New Roman"/>
              </a:rPr>
              <a:t>de</a:t>
            </a:r>
            <a:r>
              <a:rPr sz="2000" spc="5" dirty="0">
                <a:latin typeface="+mj-lt"/>
                <a:cs typeface="Times New Roman"/>
              </a:rPr>
              <a:t> </a:t>
            </a:r>
            <a:r>
              <a:rPr sz="2000" dirty="0">
                <a:latin typeface="+mj-lt"/>
                <a:cs typeface="Times New Roman"/>
              </a:rPr>
              <a:t>gobierno</a:t>
            </a:r>
            <a:r>
              <a:rPr sz="2000" spc="-15" dirty="0">
                <a:latin typeface="+mj-lt"/>
                <a:cs typeface="Times New Roman"/>
              </a:rPr>
              <a:t> </a:t>
            </a:r>
            <a:r>
              <a:rPr sz="2000" dirty="0">
                <a:latin typeface="+mj-lt"/>
                <a:cs typeface="Times New Roman"/>
              </a:rPr>
              <a:t>.</a:t>
            </a:r>
          </a:p>
          <a:p>
            <a:pPr>
              <a:spcBef>
                <a:spcPts val="35"/>
              </a:spcBef>
            </a:pPr>
            <a:endParaRPr sz="2000" dirty="0">
              <a:latin typeface="+mj-lt"/>
              <a:cs typeface="Times New Roman"/>
            </a:endParaRPr>
          </a:p>
          <a:p>
            <a:pPr marL="299085" marR="5080" indent="-287020" algn="just">
              <a:buFont typeface="Wingdings"/>
              <a:buChar char=""/>
              <a:tabLst>
                <a:tab pos="299720" algn="l"/>
              </a:tabLst>
            </a:pPr>
            <a:r>
              <a:rPr sz="2000" dirty="0">
                <a:latin typeface="+mj-lt"/>
                <a:cs typeface="Times New Roman"/>
              </a:rPr>
              <a:t>La </a:t>
            </a:r>
            <a:r>
              <a:rPr sz="2000" spc="-5" dirty="0">
                <a:latin typeface="+mj-lt"/>
                <a:cs typeface="Times New Roman"/>
              </a:rPr>
              <a:t>primera propuesta del “Grupo </a:t>
            </a:r>
            <a:r>
              <a:rPr sz="2000" dirty="0">
                <a:latin typeface="+mj-lt"/>
                <a:cs typeface="Times New Roman"/>
              </a:rPr>
              <a:t>de </a:t>
            </a:r>
            <a:r>
              <a:rPr sz="2000" spc="-5" dirty="0">
                <a:latin typeface="+mj-lt"/>
                <a:cs typeface="Times New Roman"/>
              </a:rPr>
              <a:t>los </a:t>
            </a:r>
            <a:r>
              <a:rPr sz="2000" dirty="0">
                <a:latin typeface="+mj-lt"/>
                <a:cs typeface="Times New Roman"/>
              </a:rPr>
              <a:t>24” </a:t>
            </a:r>
            <a:r>
              <a:rPr sz="2000" spc="-5" dirty="0">
                <a:latin typeface="+mj-lt"/>
                <a:cs typeface="Times New Roman"/>
              </a:rPr>
              <a:t>sugería </a:t>
            </a:r>
            <a:r>
              <a:rPr sz="2000" dirty="0">
                <a:latin typeface="+mj-lt"/>
                <a:cs typeface="Times New Roman"/>
              </a:rPr>
              <a:t>crear un Consejo </a:t>
            </a:r>
            <a:r>
              <a:rPr sz="2000" spc="-5" dirty="0">
                <a:latin typeface="+mj-lt"/>
                <a:cs typeface="Times New Roman"/>
              </a:rPr>
              <a:t>Nacional </a:t>
            </a:r>
            <a:r>
              <a:rPr sz="2000" spc="-10" dirty="0">
                <a:latin typeface="+mj-lt"/>
                <a:cs typeface="Times New Roman"/>
              </a:rPr>
              <a:t>de </a:t>
            </a:r>
            <a:r>
              <a:rPr sz="2000" dirty="0">
                <a:latin typeface="+mj-lt"/>
                <a:cs typeface="Times New Roman"/>
              </a:rPr>
              <a:t>la </a:t>
            </a:r>
            <a:r>
              <a:rPr sz="2000" spc="5" dirty="0">
                <a:latin typeface="+mj-lt"/>
                <a:cs typeface="Times New Roman"/>
              </a:rPr>
              <a:t> </a:t>
            </a:r>
            <a:r>
              <a:rPr sz="2000" spc="-5" dirty="0">
                <a:latin typeface="+mj-lt"/>
                <a:cs typeface="Times New Roman"/>
              </a:rPr>
              <a:t>Justicia, el </a:t>
            </a:r>
            <a:r>
              <a:rPr sz="2000" dirty="0">
                <a:latin typeface="+mj-lt"/>
                <a:cs typeface="Times New Roman"/>
              </a:rPr>
              <a:t>cual </a:t>
            </a:r>
            <a:r>
              <a:rPr sz="2000" spc="-5" dirty="0">
                <a:latin typeface="+mj-lt"/>
                <a:cs typeface="Times New Roman"/>
              </a:rPr>
              <a:t>fue enviado </a:t>
            </a:r>
            <a:r>
              <a:rPr sz="2000" dirty="0">
                <a:latin typeface="+mj-lt"/>
                <a:cs typeface="Times New Roman"/>
              </a:rPr>
              <a:t>al </a:t>
            </a:r>
            <a:r>
              <a:rPr sz="2000" spc="-5" dirty="0">
                <a:latin typeface="+mj-lt"/>
                <a:cs typeface="Times New Roman"/>
              </a:rPr>
              <a:t>Parlamento </a:t>
            </a:r>
            <a:r>
              <a:rPr sz="2000" dirty="0">
                <a:latin typeface="+mj-lt"/>
                <a:cs typeface="Times New Roman"/>
              </a:rPr>
              <a:t>por el Presidente </a:t>
            </a:r>
            <a:r>
              <a:rPr sz="2000" spc="-30" dirty="0">
                <a:latin typeface="+mj-lt"/>
                <a:cs typeface="Times New Roman"/>
              </a:rPr>
              <a:t>Aylwin. </a:t>
            </a:r>
            <a:r>
              <a:rPr sz="2000" spc="-5" dirty="0">
                <a:latin typeface="+mj-lt"/>
                <a:cs typeface="Times New Roman"/>
              </a:rPr>
              <a:t>Sin embargo, </a:t>
            </a:r>
            <a:r>
              <a:rPr sz="2000" dirty="0">
                <a:latin typeface="+mj-lt"/>
                <a:cs typeface="Times New Roman"/>
              </a:rPr>
              <a:t>el </a:t>
            </a:r>
            <a:r>
              <a:rPr sz="2000" spc="5" dirty="0">
                <a:latin typeface="+mj-lt"/>
                <a:cs typeface="Times New Roman"/>
              </a:rPr>
              <a:t> </a:t>
            </a:r>
            <a:r>
              <a:rPr sz="2000" dirty="0">
                <a:latin typeface="+mj-lt"/>
                <a:cs typeface="Times New Roman"/>
              </a:rPr>
              <a:t>proyecto </a:t>
            </a:r>
            <a:r>
              <a:rPr sz="2000" spc="-5" dirty="0">
                <a:latin typeface="+mj-lt"/>
                <a:cs typeface="Times New Roman"/>
              </a:rPr>
              <a:t>generá </a:t>
            </a:r>
            <a:r>
              <a:rPr sz="2000" dirty="0">
                <a:latin typeface="+mj-lt"/>
                <a:cs typeface="Times New Roman"/>
              </a:rPr>
              <a:t>fuertes </a:t>
            </a:r>
            <a:r>
              <a:rPr sz="2000" spc="-5" dirty="0">
                <a:latin typeface="+mj-lt"/>
                <a:cs typeface="Times New Roman"/>
              </a:rPr>
              <a:t>controversias </a:t>
            </a:r>
            <a:r>
              <a:rPr sz="2000" dirty="0">
                <a:latin typeface="+mj-lt"/>
                <a:cs typeface="Times New Roman"/>
              </a:rPr>
              <a:t>siendo la </a:t>
            </a:r>
            <a:r>
              <a:rPr sz="2000" spc="-5" dirty="0">
                <a:latin typeface="+mj-lt"/>
                <a:cs typeface="Times New Roman"/>
              </a:rPr>
              <a:t>primera institución que manifestó </a:t>
            </a:r>
            <a:r>
              <a:rPr sz="2000" spc="-10" dirty="0">
                <a:latin typeface="+mj-lt"/>
                <a:cs typeface="Times New Roman"/>
              </a:rPr>
              <a:t>su </a:t>
            </a:r>
            <a:r>
              <a:rPr sz="2000" spc="-5" dirty="0">
                <a:latin typeface="+mj-lt"/>
                <a:cs typeface="Times New Roman"/>
              </a:rPr>
              <a:t> </a:t>
            </a:r>
            <a:r>
              <a:rPr sz="2000" dirty="0">
                <a:latin typeface="+mj-lt"/>
                <a:cs typeface="Times New Roman"/>
              </a:rPr>
              <a:t>rechazo la </a:t>
            </a:r>
            <a:r>
              <a:rPr sz="2000" spc="-5" dirty="0">
                <a:latin typeface="+mj-lt"/>
                <a:cs typeface="Times New Roman"/>
              </a:rPr>
              <a:t>CS. </a:t>
            </a:r>
            <a:r>
              <a:rPr sz="2000" dirty="0">
                <a:latin typeface="+mj-lt"/>
                <a:cs typeface="Times New Roman"/>
              </a:rPr>
              <a:t>La discusión </a:t>
            </a:r>
            <a:r>
              <a:rPr sz="2000" spc="-5" dirty="0">
                <a:latin typeface="+mj-lt"/>
                <a:cs typeface="Times New Roman"/>
              </a:rPr>
              <a:t>quedó entrampada </a:t>
            </a:r>
            <a:r>
              <a:rPr sz="2000" dirty="0">
                <a:latin typeface="+mj-lt"/>
                <a:cs typeface="Times New Roman"/>
              </a:rPr>
              <a:t>dentro de </a:t>
            </a:r>
            <a:r>
              <a:rPr sz="2000" spc="-5" dirty="0">
                <a:latin typeface="+mj-lt"/>
                <a:cs typeface="Times New Roman"/>
              </a:rPr>
              <a:t>los temas </a:t>
            </a:r>
            <a:r>
              <a:rPr sz="2000" dirty="0">
                <a:latin typeface="+mj-lt"/>
                <a:cs typeface="Times New Roman"/>
              </a:rPr>
              <a:t>no </a:t>
            </a:r>
            <a:r>
              <a:rPr sz="2000" spc="-5" dirty="0">
                <a:latin typeface="+mj-lt"/>
                <a:cs typeface="Times New Roman"/>
              </a:rPr>
              <a:t>resueltos. Y </a:t>
            </a:r>
            <a:r>
              <a:rPr sz="2000" dirty="0">
                <a:latin typeface="+mj-lt"/>
                <a:cs typeface="Times New Roman"/>
              </a:rPr>
              <a:t> </a:t>
            </a:r>
            <a:r>
              <a:rPr sz="2000" spc="-5" dirty="0">
                <a:latin typeface="+mj-lt"/>
                <a:cs typeface="Times New Roman"/>
              </a:rPr>
              <a:t>sólo se destrabó </a:t>
            </a:r>
            <a:r>
              <a:rPr sz="2000" dirty="0">
                <a:latin typeface="+mj-lt"/>
                <a:cs typeface="Times New Roman"/>
              </a:rPr>
              <a:t>el </a:t>
            </a:r>
            <a:r>
              <a:rPr sz="2000" spc="-5" dirty="0">
                <a:latin typeface="+mj-lt"/>
                <a:cs typeface="Times New Roman"/>
              </a:rPr>
              <a:t>conflicto cuando se </a:t>
            </a:r>
            <a:r>
              <a:rPr sz="2000" dirty="0">
                <a:latin typeface="+mj-lt"/>
                <a:cs typeface="Times New Roman"/>
              </a:rPr>
              <a:t>comenzó a hablar de </a:t>
            </a:r>
            <a:r>
              <a:rPr sz="2000" spc="-5" dirty="0">
                <a:latin typeface="+mj-lt"/>
                <a:cs typeface="Times New Roman"/>
              </a:rPr>
              <a:t>reformas </a:t>
            </a:r>
            <a:r>
              <a:rPr sz="2000" dirty="0">
                <a:latin typeface="+mj-lt"/>
                <a:cs typeface="Times New Roman"/>
              </a:rPr>
              <a:t>procesales, al </a:t>
            </a:r>
            <a:r>
              <a:rPr sz="2000" spc="5" dirty="0">
                <a:latin typeface="+mj-lt"/>
                <a:cs typeface="Times New Roman"/>
              </a:rPr>
              <a:t> </a:t>
            </a:r>
            <a:r>
              <a:rPr sz="2000" dirty="0">
                <a:latin typeface="+mj-lt"/>
                <a:cs typeface="Times New Roman"/>
              </a:rPr>
              <a:t>final</a:t>
            </a:r>
            <a:r>
              <a:rPr sz="2000" spc="-20" dirty="0">
                <a:latin typeface="+mj-lt"/>
                <a:cs typeface="Times New Roman"/>
              </a:rPr>
              <a:t> </a:t>
            </a:r>
            <a:r>
              <a:rPr sz="2000" dirty="0">
                <a:latin typeface="+mj-lt"/>
                <a:cs typeface="Times New Roman"/>
              </a:rPr>
              <a:t>de</a:t>
            </a:r>
            <a:r>
              <a:rPr sz="2000" spc="10" dirty="0">
                <a:latin typeface="+mj-lt"/>
                <a:cs typeface="Times New Roman"/>
              </a:rPr>
              <a:t> </a:t>
            </a:r>
            <a:r>
              <a:rPr sz="2000" dirty="0">
                <a:latin typeface="+mj-lt"/>
                <a:cs typeface="Times New Roman"/>
              </a:rPr>
              <a:t>dicho</a:t>
            </a:r>
            <a:r>
              <a:rPr sz="2000" spc="-20" dirty="0">
                <a:latin typeface="+mj-lt"/>
                <a:cs typeface="Times New Roman"/>
              </a:rPr>
              <a:t> </a:t>
            </a:r>
            <a:r>
              <a:rPr sz="2000" dirty="0">
                <a:latin typeface="+mj-lt"/>
                <a:cs typeface="Times New Roman"/>
              </a:rPr>
              <a:t>gobierno</a:t>
            </a:r>
            <a:r>
              <a:rPr sz="2000" dirty="0">
                <a:latin typeface="+mj-lt"/>
                <a:cs typeface="Times New Roman"/>
              </a:rPr>
              <a:t>.</a:t>
            </a:r>
          </a:p>
          <a:p>
            <a:pPr marL="299085" marR="13335" indent="-287020" algn="just">
              <a:buFont typeface="Wingdings"/>
              <a:buChar char=""/>
              <a:tabLst>
                <a:tab pos="299720" algn="l"/>
              </a:tabLst>
            </a:pPr>
            <a:r>
              <a:rPr sz="2000" dirty="0">
                <a:latin typeface="+mj-lt"/>
                <a:cs typeface="Times New Roman"/>
              </a:rPr>
              <a:t>El </a:t>
            </a:r>
            <a:r>
              <a:rPr sz="2000" spc="-5" dirty="0">
                <a:latin typeface="+mj-lt"/>
                <a:cs typeface="Times New Roman"/>
              </a:rPr>
              <a:t>tema </a:t>
            </a:r>
            <a:r>
              <a:rPr sz="2000" dirty="0">
                <a:latin typeface="+mj-lt"/>
                <a:cs typeface="Times New Roman"/>
              </a:rPr>
              <a:t>fue </a:t>
            </a:r>
            <a:r>
              <a:rPr sz="2000" spc="-5" dirty="0">
                <a:latin typeface="+mj-lt"/>
                <a:cs typeface="Times New Roman"/>
              </a:rPr>
              <a:t>excluido </a:t>
            </a:r>
            <a:r>
              <a:rPr sz="2000" dirty="0">
                <a:latin typeface="+mj-lt"/>
                <a:cs typeface="Times New Roman"/>
              </a:rPr>
              <a:t>de </a:t>
            </a:r>
            <a:r>
              <a:rPr sz="2000" spc="-5" dirty="0">
                <a:latin typeface="+mj-lt"/>
                <a:cs typeface="Times New Roman"/>
              </a:rPr>
              <a:t>la discusión </a:t>
            </a:r>
            <a:r>
              <a:rPr sz="2000" dirty="0">
                <a:latin typeface="+mj-lt"/>
                <a:cs typeface="Times New Roman"/>
              </a:rPr>
              <a:t>y de </a:t>
            </a:r>
            <a:r>
              <a:rPr sz="2000" spc="-5" dirty="0">
                <a:latin typeface="+mj-lt"/>
                <a:cs typeface="Times New Roman"/>
              </a:rPr>
              <a:t>los programas </a:t>
            </a:r>
            <a:r>
              <a:rPr sz="2000" dirty="0">
                <a:latin typeface="+mj-lt"/>
                <a:cs typeface="Times New Roman"/>
              </a:rPr>
              <a:t>de </a:t>
            </a:r>
            <a:r>
              <a:rPr sz="2000" spc="-5" dirty="0">
                <a:latin typeface="+mj-lt"/>
                <a:cs typeface="Times New Roman"/>
              </a:rPr>
              <a:t>los </a:t>
            </a:r>
            <a:r>
              <a:rPr sz="2000" dirty="0">
                <a:latin typeface="+mj-lt"/>
                <a:cs typeface="Times New Roman"/>
              </a:rPr>
              <a:t>siguientes </a:t>
            </a:r>
            <a:r>
              <a:rPr sz="2000" spc="-5" dirty="0">
                <a:latin typeface="+mj-lt"/>
                <a:cs typeface="Times New Roman"/>
              </a:rPr>
              <a:t>candidatos </a:t>
            </a:r>
            <a:r>
              <a:rPr sz="2000" dirty="0">
                <a:latin typeface="+mj-lt"/>
                <a:cs typeface="Times New Roman"/>
              </a:rPr>
              <a:t> </a:t>
            </a:r>
            <a:r>
              <a:rPr sz="2000" spc="-5" dirty="0">
                <a:latin typeface="+mj-lt"/>
                <a:cs typeface="Times New Roman"/>
              </a:rPr>
              <a:t>hasta </a:t>
            </a:r>
            <a:r>
              <a:rPr sz="2000" spc="-10" dirty="0">
                <a:latin typeface="+mj-lt"/>
                <a:cs typeface="Times New Roman"/>
              </a:rPr>
              <a:t>el </a:t>
            </a:r>
            <a:r>
              <a:rPr sz="2000" spc="-5" dirty="0">
                <a:latin typeface="+mj-lt"/>
                <a:cs typeface="Times New Roman"/>
              </a:rPr>
              <a:t>año 2013 en que aparece en el programa de </a:t>
            </a:r>
            <a:r>
              <a:rPr sz="2000" spc="-30" dirty="0">
                <a:latin typeface="+mj-lt"/>
                <a:cs typeface="Times New Roman"/>
              </a:rPr>
              <a:t>Velasco </a:t>
            </a:r>
            <a:r>
              <a:rPr sz="2000" dirty="0">
                <a:latin typeface="+mj-lt"/>
                <a:cs typeface="Times New Roman"/>
              </a:rPr>
              <a:t>y </a:t>
            </a:r>
            <a:r>
              <a:rPr sz="2000" spc="-5" dirty="0">
                <a:latin typeface="+mj-lt"/>
                <a:cs typeface="Times New Roman"/>
              </a:rPr>
              <a:t>Bachelet, </a:t>
            </a:r>
            <a:r>
              <a:rPr sz="2000" dirty="0">
                <a:latin typeface="+mj-lt"/>
                <a:cs typeface="Times New Roman"/>
              </a:rPr>
              <a:t>y desde </a:t>
            </a:r>
            <a:r>
              <a:rPr sz="2000" spc="-5" dirty="0">
                <a:latin typeface="+mj-lt"/>
                <a:cs typeface="Times New Roman"/>
              </a:rPr>
              <a:t>ahí </a:t>
            </a:r>
            <a:r>
              <a:rPr sz="2000" dirty="0">
                <a:latin typeface="+mj-lt"/>
                <a:cs typeface="Times New Roman"/>
              </a:rPr>
              <a:t> comienza </a:t>
            </a:r>
            <a:r>
              <a:rPr sz="2000" spc="-5" dirty="0">
                <a:latin typeface="+mj-lt"/>
                <a:cs typeface="Times New Roman"/>
              </a:rPr>
              <a:t>ha participar </a:t>
            </a:r>
            <a:r>
              <a:rPr sz="2000" dirty="0">
                <a:latin typeface="+mj-lt"/>
                <a:cs typeface="Times New Roman"/>
              </a:rPr>
              <a:t>a </a:t>
            </a:r>
            <a:r>
              <a:rPr sz="2000" spc="-10" dirty="0">
                <a:latin typeface="+mj-lt"/>
                <a:cs typeface="Times New Roman"/>
              </a:rPr>
              <a:t>ANM </a:t>
            </a:r>
            <a:r>
              <a:rPr sz="2000" dirty="0">
                <a:latin typeface="+mj-lt"/>
                <a:cs typeface="Times New Roman"/>
              </a:rPr>
              <a:t>(nada </a:t>
            </a:r>
            <a:r>
              <a:rPr sz="2000" spc="-5" dirty="0">
                <a:latin typeface="+mj-lt"/>
                <a:cs typeface="Times New Roman"/>
              </a:rPr>
              <a:t>se hace </a:t>
            </a:r>
            <a:r>
              <a:rPr sz="2000" dirty="0">
                <a:latin typeface="+mj-lt"/>
                <a:cs typeface="Times New Roman"/>
              </a:rPr>
              <a:t>en </a:t>
            </a:r>
            <a:r>
              <a:rPr sz="2000" spc="-5" dirty="0">
                <a:latin typeface="+mj-lt"/>
                <a:cs typeface="Times New Roman"/>
              </a:rPr>
              <a:t>dicho gobierno </a:t>
            </a:r>
            <a:r>
              <a:rPr sz="2000" dirty="0">
                <a:latin typeface="+mj-lt"/>
                <a:cs typeface="Times New Roman"/>
              </a:rPr>
              <a:t>en este </a:t>
            </a:r>
            <a:r>
              <a:rPr sz="2000" spc="-5" dirty="0">
                <a:latin typeface="+mj-lt"/>
                <a:cs typeface="Times New Roman"/>
              </a:rPr>
              <a:t>tema). </a:t>
            </a:r>
            <a:r>
              <a:rPr sz="2000" dirty="0">
                <a:latin typeface="+mj-lt"/>
                <a:cs typeface="Times New Roman"/>
              </a:rPr>
              <a:t> Anticipándose </a:t>
            </a:r>
            <a:r>
              <a:rPr sz="2000" spc="-5" dirty="0">
                <a:latin typeface="+mj-lt"/>
                <a:cs typeface="Times New Roman"/>
              </a:rPr>
              <a:t>a lo que podría venir </a:t>
            </a:r>
            <a:r>
              <a:rPr sz="2000" spc="-10" dirty="0">
                <a:latin typeface="+mj-lt"/>
                <a:cs typeface="Times New Roman"/>
              </a:rPr>
              <a:t>la </a:t>
            </a:r>
            <a:r>
              <a:rPr sz="2000" spc="-5" dirty="0">
                <a:latin typeface="+mj-lt"/>
                <a:cs typeface="Times New Roman"/>
              </a:rPr>
              <a:t>CS empieza a ejecutar los programas </a:t>
            </a:r>
            <a:r>
              <a:rPr sz="2000" dirty="0">
                <a:latin typeface="+mj-lt"/>
                <a:cs typeface="Times New Roman"/>
              </a:rPr>
              <a:t>del </a:t>
            </a:r>
            <a:r>
              <a:rPr sz="2000" spc="-10" dirty="0">
                <a:latin typeface="+mj-lt"/>
                <a:cs typeface="Times New Roman"/>
              </a:rPr>
              <a:t>BID </a:t>
            </a:r>
            <a:r>
              <a:rPr sz="2000" spc="-5" dirty="0">
                <a:latin typeface="+mj-lt"/>
                <a:cs typeface="Times New Roman"/>
              </a:rPr>
              <a:t> </a:t>
            </a:r>
            <a:r>
              <a:rPr sz="2000" dirty="0">
                <a:latin typeface="+mj-lt"/>
                <a:cs typeface="Times New Roman"/>
              </a:rPr>
              <a:t>con</a:t>
            </a:r>
            <a:r>
              <a:rPr sz="2000" spc="-10" dirty="0">
                <a:latin typeface="+mj-lt"/>
                <a:cs typeface="Times New Roman"/>
              </a:rPr>
              <a:t> </a:t>
            </a:r>
            <a:r>
              <a:rPr sz="2000" dirty="0">
                <a:latin typeface="+mj-lt"/>
                <a:cs typeface="Times New Roman"/>
              </a:rPr>
              <a:t>el</a:t>
            </a:r>
            <a:r>
              <a:rPr sz="2000" spc="-5" dirty="0">
                <a:latin typeface="+mj-lt"/>
                <a:cs typeface="Times New Roman"/>
              </a:rPr>
              <a:t> </a:t>
            </a:r>
            <a:r>
              <a:rPr sz="2000" dirty="0">
                <a:latin typeface="+mj-lt"/>
                <a:cs typeface="Times New Roman"/>
              </a:rPr>
              <a:t>proposito de</a:t>
            </a:r>
            <a:r>
              <a:rPr sz="2000" spc="-5" dirty="0">
                <a:latin typeface="+mj-lt"/>
                <a:cs typeface="Times New Roman"/>
              </a:rPr>
              <a:t> </a:t>
            </a:r>
            <a:r>
              <a:rPr sz="2000" spc="-10" dirty="0">
                <a:latin typeface="+mj-lt"/>
                <a:cs typeface="Times New Roman"/>
              </a:rPr>
              <a:t>estudiar</a:t>
            </a:r>
            <a:r>
              <a:rPr sz="2000" spc="-10" dirty="0">
                <a:latin typeface="+mj-lt"/>
                <a:cs typeface="Times New Roman"/>
              </a:rPr>
              <a:t>.</a:t>
            </a:r>
            <a:endParaRPr sz="2000" dirty="0">
              <a:latin typeface="+mj-lt"/>
              <a:cs typeface="Times New Roman"/>
            </a:endParaRPr>
          </a:p>
        </p:txBody>
      </p:sp>
    </p:spTree>
    <p:extLst>
      <p:ext uri="{BB962C8B-B14F-4D97-AF65-F5344CB8AC3E}">
        <p14:creationId xmlns:p14="http://schemas.microsoft.com/office/powerpoint/2010/main" val="26099311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14388" y="200024"/>
            <a:ext cx="11115676" cy="5922134"/>
          </a:xfrm>
          <a:prstGeom prst="rect">
            <a:avLst/>
          </a:prstGeom>
        </p:spPr>
        <p:txBody>
          <a:bodyPr vert="horz" wrap="square" lIns="0" tIns="12700" rIns="0" bIns="0" rtlCol="0">
            <a:spAutoFit/>
          </a:bodyPr>
          <a:lstStyle/>
          <a:p>
            <a:pPr marL="299085" marR="5715" indent="-287020" algn="just">
              <a:spcBef>
                <a:spcPts val="100"/>
              </a:spcBef>
              <a:buFont typeface="Wingdings"/>
              <a:buChar char=""/>
              <a:tabLst>
                <a:tab pos="299720" algn="l"/>
              </a:tabLst>
            </a:pPr>
            <a:r>
              <a:rPr sz="2400" dirty="0">
                <a:latin typeface="+mj-lt"/>
                <a:cs typeface="Times New Roman"/>
              </a:rPr>
              <a:t>El </a:t>
            </a:r>
            <a:r>
              <a:rPr sz="2400" spc="-5" dirty="0">
                <a:latin typeface="+mj-lt"/>
                <a:cs typeface="Times New Roman"/>
              </a:rPr>
              <a:t>producto más </a:t>
            </a:r>
            <a:r>
              <a:rPr sz="2400" dirty="0">
                <a:latin typeface="+mj-lt"/>
                <a:cs typeface="Times New Roman"/>
              </a:rPr>
              <a:t>importante </a:t>
            </a:r>
            <a:r>
              <a:rPr sz="2400" spc="-10" dirty="0">
                <a:latin typeface="+mj-lt"/>
                <a:cs typeface="Times New Roman"/>
              </a:rPr>
              <a:t>de </a:t>
            </a:r>
            <a:r>
              <a:rPr sz="2400" spc="-5" dirty="0">
                <a:latin typeface="+mj-lt"/>
                <a:cs typeface="Times New Roman"/>
              </a:rPr>
              <a:t>ese trabajo es el informe </a:t>
            </a:r>
            <a:r>
              <a:rPr sz="2400" dirty="0">
                <a:latin typeface="+mj-lt"/>
                <a:cs typeface="Times New Roman"/>
              </a:rPr>
              <a:t>de </a:t>
            </a:r>
            <a:r>
              <a:rPr sz="2400" spc="-5" dirty="0">
                <a:latin typeface="+mj-lt"/>
                <a:cs typeface="Times New Roman"/>
              </a:rPr>
              <a:t>la Universidad </a:t>
            </a:r>
            <a:r>
              <a:rPr sz="2400" dirty="0">
                <a:latin typeface="+mj-lt"/>
                <a:cs typeface="Times New Roman"/>
              </a:rPr>
              <a:t>de </a:t>
            </a:r>
            <a:r>
              <a:rPr sz="2400" spc="-5" dirty="0">
                <a:latin typeface="+mj-lt"/>
                <a:cs typeface="Times New Roman"/>
              </a:rPr>
              <a:t>Chile. </a:t>
            </a:r>
            <a:r>
              <a:rPr sz="2400" dirty="0">
                <a:latin typeface="+mj-lt"/>
                <a:cs typeface="Times New Roman"/>
              </a:rPr>
              <a:t> </a:t>
            </a:r>
            <a:r>
              <a:rPr sz="2400" spc="-5" dirty="0">
                <a:latin typeface="+mj-lt"/>
                <a:cs typeface="Times New Roman"/>
              </a:rPr>
              <a:t>Que </a:t>
            </a:r>
            <a:r>
              <a:rPr sz="2400" dirty="0">
                <a:latin typeface="+mj-lt"/>
                <a:cs typeface="Times New Roman"/>
              </a:rPr>
              <a:t>concluye: </a:t>
            </a:r>
            <a:r>
              <a:rPr sz="2400" b="1" u="sng" spc="-5" dirty="0">
                <a:latin typeface="+mj-lt"/>
                <a:cs typeface="Times New Roman"/>
              </a:rPr>
              <a:t>trabaje </a:t>
            </a:r>
            <a:r>
              <a:rPr sz="2400" b="1" u="sng" dirty="0">
                <a:latin typeface="+mj-lt"/>
                <a:cs typeface="Times New Roman"/>
              </a:rPr>
              <a:t>en </a:t>
            </a:r>
            <a:r>
              <a:rPr sz="2400" b="1" u="sng" spc="-5" dirty="0">
                <a:latin typeface="+mj-lt"/>
                <a:cs typeface="Times New Roman"/>
              </a:rPr>
              <a:t>Comites </a:t>
            </a:r>
            <a:r>
              <a:rPr sz="2400" b="1" u="sng" dirty="0">
                <a:latin typeface="+mj-lt"/>
                <a:cs typeface="Times New Roman"/>
              </a:rPr>
              <a:t>y </a:t>
            </a:r>
            <a:r>
              <a:rPr sz="2400" b="1" u="sng" spc="-5" dirty="0">
                <a:latin typeface="+mj-lt"/>
                <a:cs typeface="Times New Roman"/>
              </a:rPr>
              <a:t>prepare una propuesta </a:t>
            </a:r>
            <a:r>
              <a:rPr sz="2400" b="1" u="sng" spc="-10" dirty="0">
                <a:latin typeface="+mj-lt"/>
                <a:cs typeface="Times New Roman"/>
              </a:rPr>
              <a:t>de </a:t>
            </a:r>
            <a:r>
              <a:rPr sz="2400" b="1" u="sng" dirty="0">
                <a:latin typeface="+mj-lt"/>
                <a:cs typeface="Times New Roman"/>
              </a:rPr>
              <a:t>proyecto de ley </a:t>
            </a:r>
            <a:r>
              <a:rPr sz="2400" b="1" u="sng" spc="-15" dirty="0">
                <a:latin typeface="+mj-lt"/>
                <a:cs typeface="Times New Roman"/>
              </a:rPr>
              <a:t>de </a:t>
            </a:r>
            <a:r>
              <a:rPr sz="2400" b="1" u="sng" spc="-10" dirty="0">
                <a:latin typeface="+mj-lt"/>
                <a:cs typeface="Times New Roman"/>
              </a:rPr>
              <a:t> </a:t>
            </a:r>
            <a:r>
              <a:rPr sz="2400" b="1" u="sng" dirty="0">
                <a:latin typeface="+mj-lt"/>
                <a:cs typeface="Times New Roman"/>
              </a:rPr>
              <a:t>Gobierno</a:t>
            </a:r>
            <a:r>
              <a:rPr sz="2400" b="1" u="sng" spc="5" dirty="0">
                <a:latin typeface="+mj-lt"/>
                <a:cs typeface="Times New Roman"/>
              </a:rPr>
              <a:t> </a:t>
            </a:r>
            <a:r>
              <a:rPr sz="2400" b="1" u="sng" spc="-5" dirty="0">
                <a:latin typeface="+mj-lt"/>
                <a:cs typeface="Times New Roman"/>
              </a:rPr>
              <a:t>Corporativo</a:t>
            </a:r>
            <a:r>
              <a:rPr sz="2400" b="1" u="sng" dirty="0">
                <a:latin typeface="+mj-lt"/>
                <a:cs typeface="Times New Roman"/>
              </a:rPr>
              <a:t> </a:t>
            </a:r>
            <a:r>
              <a:rPr sz="2400" b="1" u="sng" spc="-5" dirty="0">
                <a:latin typeface="+mj-lt"/>
                <a:cs typeface="Times New Roman"/>
              </a:rPr>
              <a:t>que</a:t>
            </a:r>
            <a:r>
              <a:rPr sz="2400" b="1" u="sng" dirty="0">
                <a:latin typeface="+mj-lt"/>
                <a:cs typeface="Times New Roman"/>
              </a:rPr>
              <a:t> </a:t>
            </a:r>
            <a:r>
              <a:rPr sz="2400" b="1" u="sng" spc="-5" dirty="0">
                <a:latin typeface="+mj-lt"/>
                <a:cs typeface="Times New Roman"/>
              </a:rPr>
              <a:t>aborde</a:t>
            </a:r>
            <a:r>
              <a:rPr sz="2400" b="1" u="sng" dirty="0">
                <a:latin typeface="+mj-lt"/>
                <a:cs typeface="Times New Roman"/>
              </a:rPr>
              <a:t> </a:t>
            </a:r>
            <a:r>
              <a:rPr sz="2400" b="1" u="sng" spc="-5" dirty="0">
                <a:latin typeface="+mj-lt"/>
                <a:cs typeface="Times New Roman"/>
              </a:rPr>
              <a:t>temas</a:t>
            </a:r>
            <a:r>
              <a:rPr sz="2400" b="1" u="sng" dirty="0">
                <a:latin typeface="+mj-lt"/>
                <a:cs typeface="Times New Roman"/>
              </a:rPr>
              <a:t> de</a:t>
            </a:r>
            <a:r>
              <a:rPr sz="2400" b="1" u="sng" spc="5" dirty="0">
                <a:latin typeface="+mj-lt"/>
                <a:cs typeface="Times New Roman"/>
              </a:rPr>
              <a:t> </a:t>
            </a:r>
            <a:r>
              <a:rPr sz="2400" b="1" u="sng" spc="-5" dirty="0">
                <a:latin typeface="+mj-lt"/>
                <a:cs typeface="Times New Roman"/>
              </a:rPr>
              <a:t>estructura,</a:t>
            </a:r>
            <a:r>
              <a:rPr sz="2400" b="1" u="sng" dirty="0">
                <a:latin typeface="+mj-lt"/>
                <a:cs typeface="Times New Roman"/>
              </a:rPr>
              <a:t> </a:t>
            </a:r>
            <a:r>
              <a:rPr sz="2400" b="1" u="sng" spc="-5" dirty="0">
                <a:latin typeface="+mj-lt"/>
                <a:cs typeface="Times New Roman"/>
              </a:rPr>
              <a:t>empleo,</a:t>
            </a:r>
            <a:r>
              <a:rPr sz="2400" b="1" u="sng" dirty="0">
                <a:latin typeface="+mj-lt"/>
                <a:cs typeface="Times New Roman"/>
              </a:rPr>
              <a:t> </a:t>
            </a:r>
            <a:r>
              <a:rPr sz="2400" b="1" u="sng" spc="-5" dirty="0">
                <a:latin typeface="+mj-lt"/>
                <a:cs typeface="Times New Roman"/>
              </a:rPr>
              <a:t>disciplina</a:t>
            </a:r>
            <a:r>
              <a:rPr sz="2400" b="1" u="sng" dirty="0">
                <a:latin typeface="+mj-lt"/>
                <a:cs typeface="Times New Roman"/>
              </a:rPr>
              <a:t> y </a:t>
            </a:r>
            <a:r>
              <a:rPr sz="2400" b="1" u="sng" spc="5" dirty="0">
                <a:latin typeface="+mj-lt"/>
                <a:cs typeface="Times New Roman"/>
              </a:rPr>
              <a:t> </a:t>
            </a:r>
            <a:r>
              <a:rPr sz="2400" b="1" u="sng" spc="-5" dirty="0">
                <a:latin typeface="+mj-lt"/>
                <a:cs typeface="Times New Roman"/>
              </a:rPr>
              <a:t>nombramiento.</a:t>
            </a:r>
            <a:r>
              <a:rPr sz="2400" b="1" u="sng" spc="-100" dirty="0">
                <a:latin typeface="+mj-lt"/>
                <a:cs typeface="Times New Roman"/>
              </a:rPr>
              <a:t> </a:t>
            </a:r>
            <a:r>
              <a:rPr sz="2400" b="1" u="sng" dirty="0">
                <a:latin typeface="+mj-lt"/>
                <a:cs typeface="Times New Roman"/>
              </a:rPr>
              <a:t>Advierte</a:t>
            </a:r>
            <a:r>
              <a:rPr sz="2400" b="1" u="sng" spc="-5" dirty="0">
                <a:latin typeface="+mj-lt"/>
                <a:cs typeface="Times New Roman"/>
              </a:rPr>
              <a:t> </a:t>
            </a:r>
            <a:r>
              <a:rPr sz="2400" b="1" u="sng" dirty="0">
                <a:latin typeface="+mj-lt"/>
                <a:cs typeface="Times New Roman"/>
              </a:rPr>
              <a:t>la</a:t>
            </a:r>
            <a:r>
              <a:rPr sz="2400" b="1" u="sng" spc="-5" dirty="0">
                <a:latin typeface="+mj-lt"/>
                <a:cs typeface="Times New Roman"/>
              </a:rPr>
              <a:t> </a:t>
            </a:r>
            <a:r>
              <a:rPr sz="2400" b="1" u="sng" dirty="0">
                <a:latin typeface="+mj-lt"/>
                <a:cs typeface="Times New Roman"/>
              </a:rPr>
              <a:t>necesidad</a:t>
            </a:r>
            <a:r>
              <a:rPr sz="2400" b="1" u="sng" spc="-15" dirty="0">
                <a:latin typeface="+mj-lt"/>
                <a:cs typeface="Times New Roman"/>
              </a:rPr>
              <a:t> </a:t>
            </a:r>
            <a:r>
              <a:rPr sz="2400" b="1" u="sng" dirty="0">
                <a:latin typeface="+mj-lt"/>
                <a:cs typeface="Times New Roman"/>
              </a:rPr>
              <a:t>del</a:t>
            </a:r>
            <a:r>
              <a:rPr sz="2400" b="1" u="sng" spc="5" dirty="0">
                <a:latin typeface="+mj-lt"/>
                <a:cs typeface="Times New Roman"/>
              </a:rPr>
              <a:t> </a:t>
            </a:r>
            <a:r>
              <a:rPr sz="2400" b="1" u="sng" spc="-5" dirty="0">
                <a:latin typeface="+mj-lt"/>
                <a:cs typeface="Times New Roman"/>
              </a:rPr>
              <a:t>cambio</a:t>
            </a:r>
            <a:r>
              <a:rPr sz="2400" b="1" u="sng" dirty="0">
                <a:latin typeface="+mj-lt"/>
                <a:cs typeface="Times New Roman"/>
              </a:rPr>
              <a:t> constitucional</a:t>
            </a:r>
            <a:r>
              <a:rPr sz="2400" dirty="0">
                <a:latin typeface="+mj-lt"/>
                <a:cs typeface="Times New Roman"/>
              </a:rPr>
              <a:t>.</a:t>
            </a:r>
          </a:p>
          <a:p>
            <a:pPr marL="299085" marR="5080" indent="-287020" algn="just">
              <a:buFont typeface="Wingdings"/>
              <a:buChar char=""/>
              <a:tabLst>
                <a:tab pos="299720" algn="l"/>
              </a:tabLst>
            </a:pPr>
            <a:r>
              <a:rPr sz="2400" b="1" spc="-40" dirty="0">
                <a:latin typeface="+mj-lt"/>
                <a:cs typeface="Times New Roman"/>
              </a:rPr>
              <a:t>ACTA </a:t>
            </a:r>
            <a:r>
              <a:rPr sz="2400" b="1" dirty="0">
                <a:latin typeface="+mj-lt"/>
                <a:cs typeface="Times New Roman"/>
              </a:rPr>
              <a:t>56-2014, la </a:t>
            </a:r>
            <a:r>
              <a:rPr sz="2400" b="1" spc="-5" dirty="0">
                <a:latin typeface="+mj-lt"/>
                <a:cs typeface="Times New Roman"/>
              </a:rPr>
              <a:t>CS se abre </a:t>
            </a:r>
            <a:r>
              <a:rPr sz="2400" b="1" dirty="0">
                <a:latin typeface="+mj-lt"/>
                <a:cs typeface="Times New Roman"/>
              </a:rPr>
              <a:t>a </a:t>
            </a:r>
            <a:r>
              <a:rPr sz="2400" b="1" spc="-5" dirty="0">
                <a:latin typeface="+mj-lt"/>
                <a:cs typeface="Times New Roman"/>
              </a:rPr>
              <a:t>sumar </a:t>
            </a:r>
            <a:r>
              <a:rPr sz="2400" b="1" dirty="0">
                <a:latin typeface="+mj-lt"/>
                <a:cs typeface="Times New Roman"/>
              </a:rPr>
              <a:t>a </a:t>
            </a:r>
            <a:r>
              <a:rPr sz="2400" b="1" spc="-5" dirty="0">
                <a:latin typeface="+mj-lt"/>
                <a:cs typeface="Times New Roman"/>
              </a:rPr>
              <a:t>distintos estamentos del </a:t>
            </a:r>
            <a:r>
              <a:rPr sz="2400" b="1" dirty="0">
                <a:latin typeface="+mj-lt"/>
                <a:cs typeface="Times New Roman"/>
              </a:rPr>
              <a:t>Poder </a:t>
            </a:r>
            <a:r>
              <a:rPr sz="2400" b="1" spc="-5" dirty="0">
                <a:latin typeface="+mj-lt"/>
                <a:cs typeface="Times New Roman"/>
              </a:rPr>
              <a:t>Judicial </a:t>
            </a:r>
            <a:r>
              <a:rPr sz="2400" b="1" dirty="0">
                <a:latin typeface="+mj-lt"/>
                <a:cs typeface="Times New Roman"/>
              </a:rPr>
              <a:t>en </a:t>
            </a:r>
            <a:r>
              <a:rPr sz="2400" b="1" spc="5" dirty="0">
                <a:latin typeface="+mj-lt"/>
                <a:cs typeface="Times New Roman"/>
              </a:rPr>
              <a:t> </a:t>
            </a:r>
            <a:r>
              <a:rPr sz="2400" b="1" spc="-5" dirty="0">
                <a:latin typeface="+mj-lt"/>
                <a:cs typeface="Times New Roman"/>
              </a:rPr>
              <a:t>instancias del Gobierno Judicial, </a:t>
            </a:r>
            <a:r>
              <a:rPr sz="2400" b="1" dirty="0">
                <a:latin typeface="+mj-lt"/>
                <a:cs typeface="Times New Roman"/>
              </a:rPr>
              <a:t>aunque </a:t>
            </a:r>
            <a:r>
              <a:rPr sz="2400" b="1" spc="-5" dirty="0">
                <a:latin typeface="+mj-lt"/>
                <a:cs typeface="Times New Roman"/>
              </a:rPr>
              <a:t>solo con derecho </a:t>
            </a:r>
            <a:r>
              <a:rPr sz="2400" b="1" dirty="0">
                <a:latin typeface="+mj-lt"/>
                <a:cs typeface="Times New Roman"/>
              </a:rPr>
              <a:t>a </a:t>
            </a:r>
            <a:r>
              <a:rPr sz="2400" b="1" spc="-5" dirty="0">
                <a:latin typeface="+mj-lt"/>
                <a:cs typeface="Times New Roman"/>
              </a:rPr>
              <a:t>voz (Comites de la CS, </a:t>
            </a:r>
            <a:r>
              <a:rPr sz="2400" b="1" dirty="0">
                <a:latin typeface="+mj-lt"/>
                <a:cs typeface="Times New Roman"/>
              </a:rPr>
              <a:t> Consejo</a:t>
            </a:r>
            <a:r>
              <a:rPr sz="2400" b="1" spc="-10" dirty="0">
                <a:latin typeface="+mj-lt"/>
                <a:cs typeface="Times New Roman"/>
              </a:rPr>
              <a:t> </a:t>
            </a:r>
            <a:r>
              <a:rPr sz="2400" b="1" dirty="0">
                <a:latin typeface="+mj-lt"/>
                <a:cs typeface="Times New Roman"/>
              </a:rPr>
              <a:t>Superior)</a:t>
            </a:r>
          </a:p>
          <a:p>
            <a:pPr marL="299085" marR="5715" indent="-287020" algn="just">
              <a:buFont typeface="Wingdings"/>
              <a:buChar char=""/>
              <a:tabLst>
                <a:tab pos="299720" algn="l"/>
              </a:tabLst>
            </a:pPr>
            <a:r>
              <a:rPr sz="2400" dirty="0">
                <a:latin typeface="+mj-lt"/>
                <a:cs typeface="Times New Roman"/>
              </a:rPr>
              <a:t>La </a:t>
            </a:r>
            <a:r>
              <a:rPr sz="2400" spc="-5" dirty="0">
                <a:latin typeface="+mj-lt"/>
                <a:cs typeface="Times New Roman"/>
              </a:rPr>
              <a:t>ANM, </a:t>
            </a:r>
            <a:r>
              <a:rPr sz="2400" dirty="0">
                <a:latin typeface="+mj-lt"/>
                <a:cs typeface="Times New Roman"/>
              </a:rPr>
              <a:t>funda </a:t>
            </a:r>
            <a:r>
              <a:rPr sz="2400" spc="-5" dirty="0">
                <a:latin typeface="+mj-lt"/>
                <a:cs typeface="Times New Roman"/>
              </a:rPr>
              <a:t>su estrategia, en </a:t>
            </a:r>
            <a:r>
              <a:rPr sz="2400" dirty="0">
                <a:latin typeface="+mj-lt"/>
                <a:cs typeface="Times New Roman"/>
              </a:rPr>
              <a:t>dar la batalla del Gobierno </a:t>
            </a:r>
            <a:r>
              <a:rPr sz="2400" spc="-5" dirty="0">
                <a:latin typeface="+mj-lt"/>
                <a:cs typeface="Times New Roman"/>
              </a:rPr>
              <a:t>judicial </a:t>
            </a:r>
            <a:r>
              <a:rPr sz="2400" dirty="0">
                <a:latin typeface="+mj-lt"/>
                <a:cs typeface="Times New Roman"/>
              </a:rPr>
              <a:t>en el </a:t>
            </a:r>
            <a:r>
              <a:rPr sz="2400" spc="-5" dirty="0">
                <a:latin typeface="+mj-lt"/>
                <a:cs typeface="Times New Roman"/>
              </a:rPr>
              <a:t>frente </a:t>
            </a:r>
            <a:r>
              <a:rPr sz="2400" dirty="0">
                <a:latin typeface="+mj-lt"/>
                <a:cs typeface="Times New Roman"/>
              </a:rPr>
              <a:t> politico, </a:t>
            </a:r>
            <a:r>
              <a:rPr sz="2400" spc="-5" dirty="0">
                <a:latin typeface="+mj-lt"/>
                <a:cs typeface="Times New Roman"/>
              </a:rPr>
              <a:t>evitando </a:t>
            </a:r>
            <a:r>
              <a:rPr sz="2400" dirty="0">
                <a:latin typeface="+mj-lt"/>
                <a:cs typeface="Times New Roman"/>
              </a:rPr>
              <a:t>que </a:t>
            </a:r>
            <a:r>
              <a:rPr sz="2400" spc="-5" dirty="0">
                <a:latin typeface="+mj-lt"/>
                <a:cs typeface="Times New Roman"/>
              </a:rPr>
              <a:t>sea </a:t>
            </a:r>
            <a:r>
              <a:rPr sz="2400" dirty="0">
                <a:latin typeface="+mj-lt"/>
                <a:cs typeface="Times New Roman"/>
              </a:rPr>
              <a:t>la </a:t>
            </a:r>
            <a:r>
              <a:rPr sz="2400" spc="-10" dirty="0">
                <a:latin typeface="+mj-lt"/>
                <a:cs typeface="Times New Roman"/>
              </a:rPr>
              <a:t>misma </a:t>
            </a:r>
            <a:r>
              <a:rPr sz="2400" spc="-5" dirty="0">
                <a:latin typeface="+mj-lt"/>
                <a:cs typeface="Times New Roman"/>
              </a:rPr>
              <a:t>CS </a:t>
            </a:r>
            <a:r>
              <a:rPr sz="2400" dirty="0">
                <a:latin typeface="+mj-lt"/>
                <a:cs typeface="Times New Roman"/>
              </a:rPr>
              <a:t>quien juege el </a:t>
            </a:r>
            <a:r>
              <a:rPr sz="2400" spc="-5" dirty="0">
                <a:latin typeface="+mj-lt"/>
                <a:cs typeface="Times New Roman"/>
              </a:rPr>
              <a:t>rol preponderante, </a:t>
            </a:r>
            <a:r>
              <a:rPr sz="2400" dirty="0">
                <a:latin typeface="+mj-lt"/>
                <a:cs typeface="Times New Roman"/>
              </a:rPr>
              <a:t>y </a:t>
            </a:r>
            <a:r>
              <a:rPr sz="2400" spc="-5" dirty="0">
                <a:latin typeface="+mj-lt"/>
                <a:cs typeface="Times New Roman"/>
              </a:rPr>
              <a:t>empieza </a:t>
            </a:r>
            <a:r>
              <a:rPr sz="2400" dirty="0">
                <a:latin typeface="+mj-lt"/>
                <a:cs typeface="Times New Roman"/>
              </a:rPr>
              <a:t>a </a:t>
            </a:r>
            <a:r>
              <a:rPr sz="2400" spc="-434" dirty="0">
                <a:latin typeface="+mj-lt"/>
                <a:cs typeface="Times New Roman"/>
              </a:rPr>
              <a:t> </a:t>
            </a:r>
            <a:r>
              <a:rPr sz="2400" b="1" u="sng" dirty="0">
                <a:latin typeface="+mj-lt"/>
                <a:cs typeface="Times New Roman"/>
              </a:rPr>
              <a:t>socializar </a:t>
            </a:r>
            <a:r>
              <a:rPr sz="2400" b="1" u="sng" spc="-5" dirty="0">
                <a:latin typeface="+mj-lt"/>
                <a:cs typeface="Times New Roman"/>
              </a:rPr>
              <a:t>su propuesta </a:t>
            </a:r>
            <a:r>
              <a:rPr sz="2400" b="1" u="sng" spc="-10" dirty="0">
                <a:latin typeface="+mj-lt"/>
                <a:cs typeface="Times New Roman"/>
              </a:rPr>
              <a:t>de </a:t>
            </a:r>
            <a:r>
              <a:rPr sz="2400" b="1" u="sng" spc="-5" dirty="0">
                <a:latin typeface="+mj-lt"/>
                <a:cs typeface="Times New Roman"/>
              </a:rPr>
              <a:t>Consejo </a:t>
            </a:r>
            <a:r>
              <a:rPr sz="2400" b="1" u="sng" dirty="0">
                <a:latin typeface="+mj-lt"/>
                <a:cs typeface="Times New Roman"/>
              </a:rPr>
              <a:t>de la </a:t>
            </a:r>
            <a:r>
              <a:rPr sz="2400" b="1" u="sng" spc="-5" dirty="0">
                <a:latin typeface="+mj-lt"/>
                <a:cs typeface="Times New Roman"/>
              </a:rPr>
              <a:t>judicatura </a:t>
            </a:r>
            <a:r>
              <a:rPr sz="2400" b="1" u="sng" dirty="0">
                <a:latin typeface="+mj-lt"/>
                <a:cs typeface="Times New Roman"/>
              </a:rPr>
              <a:t>con </a:t>
            </a:r>
            <a:r>
              <a:rPr sz="2400" b="1" u="sng" spc="-5" dirty="0">
                <a:latin typeface="+mj-lt"/>
                <a:cs typeface="Times New Roman"/>
              </a:rPr>
              <a:t>los partidos </a:t>
            </a:r>
            <a:r>
              <a:rPr sz="2400" b="1" u="sng" dirty="0">
                <a:latin typeface="+mj-lt"/>
                <a:cs typeface="Times New Roman"/>
              </a:rPr>
              <a:t>politicos y </a:t>
            </a:r>
            <a:r>
              <a:rPr sz="2400" b="1" u="sng" spc="-5" dirty="0">
                <a:latin typeface="+mj-lt"/>
                <a:cs typeface="Times New Roman"/>
              </a:rPr>
              <a:t>las </a:t>
            </a:r>
            <a:r>
              <a:rPr sz="2400" b="1" u="sng" dirty="0">
                <a:latin typeface="+mj-lt"/>
                <a:cs typeface="Times New Roman"/>
              </a:rPr>
              <a:t> campañas </a:t>
            </a:r>
            <a:r>
              <a:rPr sz="2400" b="1" u="sng" spc="-5" dirty="0">
                <a:latin typeface="+mj-lt"/>
                <a:cs typeface="Times New Roman"/>
              </a:rPr>
              <a:t>presidenciales</a:t>
            </a:r>
            <a:r>
              <a:rPr sz="2400" spc="-5" dirty="0">
                <a:latin typeface="+mj-lt"/>
                <a:cs typeface="Times New Roman"/>
              </a:rPr>
              <a:t>, </a:t>
            </a:r>
            <a:r>
              <a:rPr sz="2400" dirty="0">
                <a:latin typeface="+mj-lt"/>
                <a:cs typeface="Times New Roman"/>
              </a:rPr>
              <a:t>y logran que el </a:t>
            </a:r>
            <a:r>
              <a:rPr sz="2400" spc="-5" dirty="0">
                <a:latin typeface="+mj-lt"/>
                <a:cs typeface="Times New Roman"/>
              </a:rPr>
              <a:t>candidato Guillier incorpore </a:t>
            </a:r>
            <a:r>
              <a:rPr sz="2400" dirty="0">
                <a:latin typeface="+mj-lt"/>
                <a:cs typeface="Times New Roman"/>
              </a:rPr>
              <a:t>el </a:t>
            </a:r>
            <a:r>
              <a:rPr sz="2400" spc="-5" dirty="0">
                <a:latin typeface="+mj-lt"/>
                <a:cs typeface="Times New Roman"/>
              </a:rPr>
              <a:t>tema </a:t>
            </a:r>
            <a:r>
              <a:rPr sz="2400" dirty="0">
                <a:latin typeface="+mj-lt"/>
                <a:cs typeface="Times New Roman"/>
              </a:rPr>
              <a:t>en </a:t>
            </a:r>
            <a:r>
              <a:rPr sz="2400" spc="-10" dirty="0">
                <a:latin typeface="+mj-lt"/>
                <a:cs typeface="Times New Roman"/>
              </a:rPr>
              <a:t>su </a:t>
            </a:r>
            <a:r>
              <a:rPr sz="2400" spc="-5" dirty="0">
                <a:latin typeface="+mj-lt"/>
                <a:cs typeface="Times New Roman"/>
              </a:rPr>
              <a:t> campaña, </a:t>
            </a:r>
            <a:r>
              <a:rPr sz="2400" dirty="0">
                <a:latin typeface="+mj-lt"/>
                <a:cs typeface="Times New Roman"/>
              </a:rPr>
              <a:t>sin </a:t>
            </a:r>
            <a:r>
              <a:rPr sz="2400" spc="-5" dirty="0">
                <a:latin typeface="+mj-lt"/>
                <a:cs typeface="Times New Roman"/>
              </a:rPr>
              <a:t>embargo, </a:t>
            </a:r>
            <a:r>
              <a:rPr sz="2400" dirty="0">
                <a:latin typeface="+mj-lt"/>
                <a:cs typeface="Times New Roman"/>
              </a:rPr>
              <a:t>en lo real, la </a:t>
            </a:r>
            <a:r>
              <a:rPr sz="2400" spc="-10" dirty="0">
                <a:latin typeface="+mj-lt"/>
                <a:cs typeface="Times New Roman"/>
              </a:rPr>
              <a:t>ANM </a:t>
            </a:r>
            <a:r>
              <a:rPr sz="2400" spc="-5" dirty="0">
                <a:latin typeface="+mj-lt"/>
                <a:cs typeface="Times New Roman"/>
              </a:rPr>
              <a:t>enfrenta disensos al </a:t>
            </a:r>
            <a:r>
              <a:rPr sz="2400" dirty="0">
                <a:latin typeface="+mj-lt"/>
                <a:cs typeface="Times New Roman"/>
              </a:rPr>
              <a:t>interior </a:t>
            </a:r>
            <a:r>
              <a:rPr sz="2400" spc="-5" dirty="0">
                <a:latin typeface="+mj-lt"/>
                <a:cs typeface="Times New Roman"/>
              </a:rPr>
              <a:t>de </a:t>
            </a:r>
            <a:r>
              <a:rPr sz="2400" dirty="0">
                <a:latin typeface="+mj-lt"/>
                <a:cs typeface="Times New Roman"/>
              </a:rPr>
              <a:t>los </a:t>
            </a:r>
            <a:r>
              <a:rPr sz="2400" spc="-5" dirty="0">
                <a:latin typeface="+mj-lt"/>
                <a:cs typeface="Times New Roman"/>
              </a:rPr>
              <a:t>propios </a:t>
            </a:r>
            <a:r>
              <a:rPr sz="2400" spc="-434" dirty="0">
                <a:latin typeface="+mj-lt"/>
                <a:cs typeface="Times New Roman"/>
              </a:rPr>
              <a:t> </a:t>
            </a:r>
            <a:r>
              <a:rPr sz="2400" spc="-5" dirty="0">
                <a:latin typeface="+mj-lt"/>
                <a:cs typeface="Times New Roman"/>
              </a:rPr>
              <a:t>jueces, </a:t>
            </a:r>
            <a:r>
              <a:rPr sz="2400" b="1" u="sng" dirty="0">
                <a:latin typeface="+mj-lt"/>
                <a:cs typeface="Times New Roman"/>
              </a:rPr>
              <a:t>por </a:t>
            </a:r>
            <a:r>
              <a:rPr sz="2400" b="1" u="sng" spc="-5" dirty="0">
                <a:latin typeface="+mj-lt"/>
                <a:cs typeface="Times New Roman"/>
              </a:rPr>
              <a:t>cuanto los sectores mas progresistas </a:t>
            </a:r>
            <a:r>
              <a:rPr sz="2400" b="1" u="sng" dirty="0">
                <a:latin typeface="+mj-lt"/>
                <a:cs typeface="Times New Roman"/>
              </a:rPr>
              <a:t>toman </a:t>
            </a:r>
            <a:r>
              <a:rPr sz="2400" b="1" u="sng" spc="-5" dirty="0">
                <a:latin typeface="+mj-lt"/>
                <a:cs typeface="Times New Roman"/>
              </a:rPr>
              <a:t>distancia frente </a:t>
            </a:r>
            <a:r>
              <a:rPr sz="2400" b="1" u="sng" dirty="0">
                <a:latin typeface="+mj-lt"/>
                <a:cs typeface="Times New Roman"/>
              </a:rPr>
              <a:t>a </a:t>
            </a:r>
            <a:r>
              <a:rPr sz="2400" b="1" u="sng" spc="-5" dirty="0">
                <a:latin typeface="+mj-lt"/>
                <a:cs typeface="Times New Roman"/>
              </a:rPr>
              <a:t>la idea </a:t>
            </a:r>
            <a:r>
              <a:rPr sz="2400" b="1" u="sng" dirty="0">
                <a:latin typeface="+mj-lt"/>
                <a:cs typeface="Times New Roman"/>
              </a:rPr>
              <a:t>del </a:t>
            </a:r>
            <a:r>
              <a:rPr sz="2400" b="1" u="sng" spc="5" dirty="0">
                <a:latin typeface="+mj-lt"/>
                <a:cs typeface="Times New Roman"/>
              </a:rPr>
              <a:t> </a:t>
            </a:r>
            <a:r>
              <a:rPr sz="2400" b="1" u="sng" dirty="0">
                <a:latin typeface="+mj-lt"/>
                <a:cs typeface="Times New Roman"/>
              </a:rPr>
              <a:t>Consejo de integración </a:t>
            </a:r>
            <a:r>
              <a:rPr sz="2400" b="1" u="sng" spc="-5" dirty="0">
                <a:latin typeface="+mj-lt"/>
                <a:cs typeface="Times New Roman"/>
              </a:rPr>
              <a:t>mixta (modelo italiano), </a:t>
            </a:r>
            <a:r>
              <a:rPr sz="2400" b="1" u="sng" dirty="0">
                <a:latin typeface="+mj-lt"/>
                <a:cs typeface="Times New Roman"/>
              </a:rPr>
              <a:t>y adscriben al </a:t>
            </a:r>
            <a:r>
              <a:rPr sz="2400" b="1" u="sng" spc="-5" dirty="0">
                <a:latin typeface="+mj-lt"/>
                <a:cs typeface="Times New Roman"/>
              </a:rPr>
              <a:t>modelo EEUU </a:t>
            </a:r>
            <a:r>
              <a:rPr sz="2400" b="1" u="sng" dirty="0">
                <a:latin typeface="+mj-lt"/>
                <a:cs typeface="Times New Roman"/>
              </a:rPr>
              <a:t>que </a:t>
            </a:r>
            <a:r>
              <a:rPr sz="2400" b="1" u="sng" spc="-10" dirty="0">
                <a:latin typeface="+mj-lt"/>
                <a:cs typeface="Times New Roman"/>
              </a:rPr>
              <a:t>se </a:t>
            </a:r>
            <a:r>
              <a:rPr sz="2400" b="1" u="sng" spc="-5" dirty="0">
                <a:latin typeface="+mj-lt"/>
                <a:cs typeface="Times New Roman"/>
              </a:rPr>
              <a:t> </a:t>
            </a:r>
            <a:r>
              <a:rPr sz="2400" b="1" u="sng" dirty="0">
                <a:latin typeface="+mj-lt"/>
                <a:cs typeface="Times New Roman"/>
              </a:rPr>
              <a:t>acerca </a:t>
            </a:r>
            <a:r>
              <a:rPr sz="2400" b="1" u="sng" spc="-5" dirty="0">
                <a:latin typeface="+mj-lt"/>
                <a:cs typeface="Times New Roman"/>
              </a:rPr>
              <a:t>más </a:t>
            </a:r>
            <a:r>
              <a:rPr sz="2400" b="1" u="sng" dirty="0">
                <a:latin typeface="+mj-lt"/>
                <a:cs typeface="Times New Roman"/>
              </a:rPr>
              <a:t>a lo propuesto por la </a:t>
            </a:r>
            <a:r>
              <a:rPr sz="2400" b="1" u="sng" spc="-5" dirty="0">
                <a:latin typeface="+mj-lt"/>
                <a:cs typeface="Times New Roman"/>
              </a:rPr>
              <a:t>CS </a:t>
            </a:r>
            <a:r>
              <a:rPr sz="2400" b="1" u="sng" dirty="0">
                <a:latin typeface="+mj-lt"/>
                <a:cs typeface="Times New Roman"/>
              </a:rPr>
              <a:t>en </a:t>
            </a:r>
            <a:r>
              <a:rPr sz="2400" b="1" u="sng" spc="-5" dirty="0">
                <a:latin typeface="+mj-lt"/>
                <a:cs typeface="Times New Roman"/>
              </a:rPr>
              <a:t>el Acta </a:t>
            </a:r>
            <a:r>
              <a:rPr sz="2400" b="1" u="sng" dirty="0">
                <a:latin typeface="+mj-lt"/>
                <a:cs typeface="Times New Roman"/>
              </a:rPr>
              <a:t>186-2014 </a:t>
            </a:r>
            <a:r>
              <a:rPr sz="2400" b="1" u="sng" spc="-5" dirty="0">
                <a:latin typeface="+mj-lt"/>
                <a:cs typeface="Times New Roman"/>
              </a:rPr>
              <a:t>(Creación </a:t>
            </a:r>
            <a:r>
              <a:rPr sz="2400" b="1" u="sng" spc="-10" dirty="0">
                <a:latin typeface="+mj-lt"/>
                <a:cs typeface="Times New Roman"/>
              </a:rPr>
              <a:t>de organo </a:t>
            </a:r>
            <a:r>
              <a:rPr sz="2400" b="1" u="sng" spc="-5" dirty="0">
                <a:latin typeface="+mj-lt"/>
                <a:cs typeface="Times New Roman"/>
              </a:rPr>
              <a:t> </a:t>
            </a:r>
            <a:r>
              <a:rPr sz="2400" b="1" u="sng" dirty="0">
                <a:latin typeface="+mj-lt"/>
                <a:cs typeface="Times New Roman"/>
              </a:rPr>
              <a:t>interno</a:t>
            </a:r>
            <a:r>
              <a:rPr sz="2400" b="1" u="sng" dirty="0">
                <a:latin typeface="+mj-lt"/>
                <a:cs typeface="Times New Roman"/>
              </a:rPr>
              <a:t>).</a:t>
            </a:r>
          </a:p>
        </p:txBody>
      </p:sp>
    </p:spTree>
    <p:extLst>
      <p:ext uri="{BB962C8B-B14F-4D97-AF65-F5344CB8AC3E}">
        <p14:creationId xmlns:p14="http://schemas.microsoft.com/office/powerpoint/2010/main" val="17354406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71550" y="436246"/>
            <a:ext cx="10672763" cy="5937523"/>
          </a:xfrm>
          <a:prstGeom prst="rect">
            <a:avLst/>
          </a:prstGeom>
        </p:spPr>
        <p:txBody>
          <a:bodyPr vert="horz" wrap="square" lIns="0" tIns="12700" rIns="0" bIns="0" rtlCol="0">
            <a:spAutoFit/>
          </a:bodyPr>
          <a:lstStyle/>
          <a:p>
            <a:pPr marL="12700" marR="212090">
              <a:spcBef>
                <a:spcPts val="100"/>
              </a:spcBef>
            </a:pPr>
            <a:r>
              <a:rPr sz="2000" dirty="0">
                <a:latin typeface="+mj-lt"/>
                <a:cs typeface="Times New Roman" panose="02020603050405020304" pitchFamily="18" charset="0"/>
              </a:rPr>
              <a:t>La </a:t>
            </a:r>
            <a:r>
              <a:rPr sz="2000" spc="-5" dirty="0">
                <a:latin typeface="+mj-lt"/>
                <a:cs typeface="Times New Roman" panose="02020603050405020304" pitchFamily="18" charset="0"/>
              </a:rPr>
              <a:t>CS empieza </a:t>
            </a:r>
            <a:r>
              <a:rPr sz="2000" dirty="0">
                <a:latin typeface="+mj-lt"/>
                <a:cs typeface="Times New Roman" panose="02020603050405020304" pitchFamily="18" charset="0"/>
              </a:rPr>
              <a:t>a dosificar su entusiasmo en el </a:t>
            </a:r>
            <a:r>
              <a:rPr sz="2000" spc="-5" dirty="0">
                <a:latin typeface="+mj-lt"/>
                <a:cs typeface="Times New Roman" panose="02020603050405020304" pitchFamily="18" charset="0"/>
              </a:rPr>
              <a:t>tema por </a:t>
            </a:r>
            <a:r>
              <a:rPr sz="2000" dirty="0">
                <a:latin typeface="+mj-lt"/>
                <a:cs typeface="Times New Roman" panose="02020603050405020304" pitchFamily="18" charset="0"/>
              </a:rPr>
              <a:t>las siguientes </a:t>
            </a:r>
            <a:r>
              <a:rPr sz="2000" spc="-620" dirty="0">
                <a:latin typeface="+mj-lt"/>
                <a:cs typeface="Times New Roman" panose="02020603050405020304" pitchFamily="18" charset="0"/>
              </a:rPr>
              <a:t> </a:t>
            </a:r>
            <a:r>
              <a:rPr sz="2000" spc="-10" dirty="0">
                <a:latin typeface="+mj-lt"/>
                <a:cs typeface="Times New Roman" panose="02020603050405020304" pitchFamily="18" charset="0"/>
              </a:rPr>
              <a:t>razones</a:t>
            </a:r>
            <a:r>
              <a:rPr sz="2000" spc="-10" dirty="0">
                <a:latin typeface="+mj-lt"/>
                <a:cs typeface="Times New Roman" panose="02020603050405020304" pitchFamily="18" charset="0"/>
              </a:rPr>
              <a:t>:</a:t>
            </a:r>
            <a:endParaRPr sz="2000" dirty="0">
              <a:latin typeface="+mj-lt"/>
              <a:cs typeface="Times New Roman" panose="02020603050405020304" pitchFamily="18" charset="0"/>
            </a:endParaRPr>
          </a:p>
          <a:p>
            <a:pPr marL="299085" indent="-287020">
              <a:buFont typeface="Wingdings"/>
              <a:buChar char=""/>
              <a:tabLst>
                <a:tab pos="299720" algn="l"/>
              </a:tabLst>
            </a:pPr>
            <a:r>
              <a:rPr sz="2000" spc="-5" dirty="0">
                <a:latin typeface="+mj-lt"/>
                <a:cs typeface="Times New Roman" panose="02020603050405020304" pitchFamily="18" charset="0"/>
              </a:rPr>
              <a:t>Cambio</a:t>
            </a:r>
            <a:r>
              <a:rPr sz="2000" dirty="0">
                <a:latin typeface="+mj-lt"/>
                <a:cs typeface="Times New Roman" panose="02020603050405020304" pitchFamily="18" charset="0"/>
              </a:rPr>
              <a:t> </a:t>
            </a:r>
            <a:r>
              <a:rPr sz="2000" spc="-5" dirty="0">
                <a:latin typeface="+mj-lt"/>
                <a:cs typeface="Times New Roman" panose="02020603050405020304" pitchFamily="18" charset="0"/>
              </a:rPr>
              <a:t>en</a:t>
            </a:r>
            <a:r>
              <a:rPr sz="2000" spc="5" dirty="0">
                <a:latin typeface="+mj-lt"/>
                <a:cs typeface="Times New Roman" panose="02020603050405020304" pitchFamily="18" charset="0"/>
              </a:rPr>
              <a:t> la</a:t>
            </a:r>
            <a:r>
              <a:rPr sz="2000" dirty="0">
                <a:latin typeface="+mj-lt"/>
                <a:cs typeface="Times New Roman" panose="02020603050405020304" pitchFamily="18" charset="0"/>
              </a:rPr>
              <a:t> </a:t>
            </a:r>
            <a:r>
              <a:rPr sz="2000" spc="-5" dirty="0">
                <a:latin typeface="+mj-lt"/>
                <a:cs typeface="Times New Roman" panose="02020603050405020304" pitchFamily="18" charset="0"/>
              </a:rPr>
              <a:t>presidencia</a:t>
            </a:r>
            <a:r>
              <a:rPr sz="2000" spc="15" dirty="0">
                <a:latin typeface="+mj-lt"/>
                <a:cs typeface="Times New Roman" panose="02020603050405020304" pitchFamily="18" charset="0"/>
              </a:rPr>
              <a:t> </a:t>
            </a:r>
            <a:r>
              <a:rPr sz="2000" spc="-5" dirty="0">
                <a:latin typeface="+mj-lt"/>
                <a:cs typeface="Times New Roman" panose="02020603050405020304" pitchFamily="18" charset="0"/>
              </a:rPr>
              <a:t>(de</a:t>
            </a:r>
            <a:r>
              <a:rPr sz="2000" spc="10" dirty="0">
                <a:latin typeface="+mj-lt"/>
                <a:cs typeface="Times New Roman" panose="02020603050405020304" pitchFamily="18" charset="0"/>
              </a:rPr>
              <a:t> </a:t>
            </a:r>
            <a:r>
              <a:rPr sz="2000" spc="-5" dirty="0">
                <a:latin typeface="+mj-lt"/>
                <a:cs typeface="Times New Roman" panose="02020603050405020304" pitchFamily="18" charset="0"/>
              </a:rPr>
              <a:t>Muñoz</a:t>
            </a:r>
            <a:r>
              <a:rPr sz="2000" spc="10" dirty="0">
                <a:latin typeface="+mj-lt"/>
                <a:cs typeface="Times New Roman" panose="02020603050405020304" pitchFamily="18" charset="0"/>
              </a:rPr>
              <a:t> </a:t>
            </a:r>
            <a:r>
              <a:rPr sz="2000" dirty="0">
                <a:latin typeface="+mj-lt"/>
                <a:cs typeface="Times New Roman" panose="02020603050405020304" pitchFamily="18" charset="0"/>
              </a:rPr>
              <a:t>a</a:t>
            </a:r>
            <a:r>
              <a:rPr sz="2000" spc="-10" dirty="0">
                <a:latin typeface="+mj-lt"/>
                <a:cs typeface="Times New Roman" panose="02020603050405020304" pitchFamily="18" charset="0"/>
              </a:rPr>
              <a:t> </a:t>
            </a:r>
            <a:r>
              <a:rPr sz="2000" spc="-5" dirty="0">
                <a:latin typeface="+mj-lt"/>
                <a:cs typeface="Times New Roman" panose="02020603050405020304" pitchFamily="18" charset="0"/>
              </a:rPr>
              <a:t>Dolmestch</a:t>
            </a:r>
            <a:r>
              <a:rPr sz="2000" spc="-5" dirty="0">
                <a:latin typeface="+mj-lt"/>
                <a:cs typeface="Times New Roman" panose="02020603050405020304" pitchFamily="18" charset="0"/>
              </a:rPr>
              <a:t>).</a:t>
            </a:r>
            <a:endParaRPr sz="2000" dirty="0">
              <a:latin typeface="+mj-lt"/>
              <a:cs typeface="Times New Roman" panose="02020603050405020304" pitchFamily="18" charset="0"/>
            </a:endParaRPr>
          </a:p>
          <a:p>
            <a:pPr marL="299085" indent="-287020">
              <a:buFont typeface="Wingdings"/>
              <a:buChar char=""/>
              <a:tabLst>
                <a:tab pos="299720" algn="l"/>
                <a:tab pos="746760" algn="l"/>
                <a:tab pos="1699260" algn="l"/>
                <a:tab pos="2304415" algn="l"/>
                <a:tab pos="2766695" algn="l"/>
                <a:tab pos="3150235" algn="l"/>
                <a:tab pos="3851275" algn="l"/>
                <a:tab pos="4542155" algn="l"/>
                <a:tab pos="4926330" algn="l"/>
                <a:tab pos="6021070" algn="l"/>
                <a:tab pos="7819390" algn="l"/>
              </a:tabLst>
            </a:pPr>
            <a:r>
              <a:rPr sz="2000" dirty="0">
                <a:latin typeface="+mj-lt"/>
                <a:cs typeface="Times New Roman" panose="02020603050405020304" pitchFamily="18" charset="0"/>
              </a:rPr>
              <a:t>La	</a:t>
            </a:r>
            <a:r>
              <a:rPr sz="2000" spc="-10" dirty="0">
                <a:latin typeface="+mj-lt"/>
                <a:cs typeface="Times New Roman" panose="02020603050405020304" pitchFamily="18" charset="0"/>
              </a:rPr>
              <a:t>b</a:t>
            </a:r>
            <a:r>
              <a:rPr sz="2000" dirty="0">
                <a:latin typeface="+mj-lt"/>
                <a:cs typeface="Times New Roman" panose="02020603050405020304" pitchFamily="18" charset="0"/>
              </a:rPr>
              <a:t>at</a:t>
            </a:r>
            <a:r>
              <a:rPr sz="2000" spc="-10" dirty="0">
                <a:latin typeface="+mj-lt"/>
                <a:cs typeface="Times New Roman" panose="02020603050405020304" pitchFamily="18" charset="0"/>
              </a:rPr>
              <a:t>a</a:t>
            </a:r>
            <a:r>
              <a:rPr sz="2000" spc="5" dirty="0">
                <a:latin typeface="+mj-lt"/>
                <a:cs typeface="Times New Roman" panose="02020603050405020304" pitchFamily="18" charset="0"/>
              </a:rPr>
              <a:t>l</a:t>
            </a:r>
            <a:r>
              <a:rPr sz="2000" spc="-5" dirty="0">
                <a:latin typeface="+mj-lt"/>
                <a:cs typeface="Times New Roman" panose="02020603050405020304" pitchFamily="18" charset="0"/>
              </a:rPr>
              <a:t>l</a:t>
            </a:r>
            <a:r>
              <a:rPr sz="2000" dirty="0">
                <a:latin typeface="+mj-lt"/>
                <a:cs typeface="Times New Roman" panose="02020603050405020304" pitchFamily="18" charset="0"/>
              </a:rPr>
              <a:t>a	</a:t>
            </a:r>
            <a:r>
              <a:rPr sz="2000" spc="-10" dirty="0">
                <a:latin typeface="+mj-lt"/>
                <a:cs typeface="Times New Roman" panose="02020603050405020304" pitchFamily="18" charset="0"/>
              </a:rPr>
              <a:t>q</a:t>
            </a:r>
            <a:r>
              <a:rPr sz="2000" dirty="0">
                <a:latin typeface="+mj-lt"/>
                <a:cs typeface="Times New Roman" panose="02020603050405020304" pitchFamily="18" charset="0"/>
              </a:rPr>
              <a:t>ue	</a:t>
            </a:r>
            <a:r>
              <a:rPr sz="2000" spc="-10" dirty="0">
                <a:latin typeface="+mj-lt"/>
                <a:cs typeface="Times New Roman" panose="02020603050405020304" pitchFamily="18" charset="0"/>
              </a:rPr>
              <a:t>d</a:t>
            </a:r>
            <a:r>
              <a:rPr sz="2000" dirty="0">
                <a:latin typeface="+mj-lt"/>
                <a:cs typeface="Times New Roman" panose="02020603050405020304" pitchFamily="18" charset="0"/>
              </a:rPr>
              <a:t>a	</a:t>
            </a:r>
            <a:r>
              <a:rPr sz="2000" spc="5" dirty="0">
                <a:latin typeface="+mj-lt"/>
                <a:cs typeface="Times New Roman" panose="02020603050405020304" pitchFamily="18" charset="0"/>
              </a:rPr>
              <a:t>l</a:t>
            </a:r>
            <a:r>
              <a:rPr sz="2000" dirty="0">
                <a:latin typeface="+mj-lt"/>
                <a:cs typeface="Times New Roman" panose="02020603050405020304" pitchFamily="18" charset="0"/>
              </a:rPr>
              <a:t>a	</a:t>
            </a:r>
            <a:r>
              <a:rPr sz="2000" spc="-10" dirty="0">
                <a:latin typeface="+mj-lt"/>
                <a:cs typeface="Times New Roman" panose="02020603050405020304" pitchFamily="18" charset="0"/>
              </a:rPr>
              <a:t>A</a:t>
            </a:r>
            <a:r>
              <a:rPr sz="2000" spc="-5" dirty="0">
                <a:latin typeface="+mj-lt"/>
                <a:cs typeface="Times New Roman" panose="02020603050405020304" pitchFamily="18" charset="0"/>
              </a:rPr>
              <a:t>N</a:t>
            </a:r>
            <a:r>
              <a:rPr sz="2000" dirty="0">
                <a:latin typeface="+mj-lt"/>
                <a:cs typeface="Times New Roman" panose="02020603050405020304" pitchFamily="18" charset="0"/>
              </a:rPr>
              <a:t>M	an</a:t>
            </a:r>
            <a:r>
              <a:rPr sz="2000" spc="-5" dirty="0">
                <a:latin typeface="+mj-lt"/>
                <a:cs typeface="Times New Roman" panose="02020603050405020304" pitchFamily="18" charset="0"/>
              </a:rPr>
              <a:t>t</a:t>
            </a:r>
            <a:r>
              <a:rPr sz="2000" dirty="0">
                <a:latin typeface="+mj-lt"/>
                <a:cs typeface="Times New Roman" panose="02020603050405020304" pitchFamily="18" charset="0"/>
              </a:rPr>
              <a:t>e	</a:t>
            </a:r>
            <a:r>
              <a:rPr sz="2000" spc="-10" dirty="0">
                <a:latin typeface="+mj-lt"/>
                <a:cs typeface="Times New Roman" panose="02020603050405020304" pitchFamily="18" charset="0"/>
              </a:rPr>
              <a:t>e</a:t>
            </a:r>
            <a:r>
              <a:rPr sz="2000" dirty="0">
                <a:latin typeface="+mj-lt"/>
                <a:cs typeface="Times New Roman" panose="02020603050405020304" pitchFamily="18" charset="0"/>
              </a:rPr>
              <a:t>l	</a:t>
            </a:r>
            <a:r>
              <a:rPr sz="2000" spc="-190" dirty="0">
                <a:latin typeface="+mj-lt"/>
                <a:cs typeface="Times New Roman" panose="02020603050405020304" pitchFamily="18" charset="0"/>
              </a:rPr>
              <a:t>T</a:t>
            </a:r>
            <a:r>
              <a:rPr sz="2000" dirty="0">
                <a:latin typeface="+mj-lt"/>
                <a:cs typeface="Times New Roman" panose="02020603050405020304" pitchFamily="18" charset="0"/>
              </a:rPr>
              <a:t>r</a:t>
            </a:r>
            <a:r>
              <a:rPr sz="2000" spc="10" dirty="0">
                <a:latin typeface="+mj-lt"/>
                <a:cs typeface="Times New Roman" panose="02020603050405020304" pitchFamily="18" charset="0"/>
              </a:rPr>
              <a:t>i</a:t>
            </a:r>
            <a:r>
              <a:rPr sz="2000" spc="-10" dirty="0">
                <a:latin typeface="+mj-lt"/>
                <a:cs typeface="Times New Roman" panose="02020603050405020304" pitchFamily="18" charset="0"/>
              </a:rPr>
              <a:t>b</a:t>
            </a:r>
            <a:r>
              <a:rPr sz="2000" dirty="0">
                <a:latin typeface="+mj-lt"/>
                <a:cs typeface="Times New Roman" panose="02020603050405020304" pitchFamily="18" charset="0"/>
              </a:rPr>
              <a:t>unal	</a:t>
            </a:r>
            <a:r>
              <a:rPr sz="2000" spc="-5" dirty="0">
                <a:latin typeface="+mj-lt"/>
                <a:cs typeface="Times New Roman" panose="02020603050405020304" pitchFamily="18" charset="0"/>
              </a:rPr>
              <a:t>Cons</a:t>
            </a:r>
            <a:r>
              <a:rPr sz="2000" spc="-10" dirty="0">
                <a:latin typeface="+mj-lt"/>
                <a:cs typeface="Times New Roman" panose="02020603050405020304" pitchFamily="18" charset="0"/>
              </a:rPr>
              <a:t>t</a:t>
            </a:r>
            <a:r>
              <a:rPr sz="2000" spc="5" dirty="0">
                <a:latin typeface="+mj-lt"/>
                <a:cs typeface="Times New Roman" panose="02020603050405020304" pitchFamily="18" charset="0"/>
              </a:rPr>
              <a:t>i</a:t>
            </a:r>
            <a:r>
              <a:rPr sz="2000" spc="-5" dirty="0">
                <a:latin typeface="+mj-lt"/>
                <a:cs typeface="Times New Roman" panose="02020603050405020304" pitchFamily="18" charset="0"/>
              </a:rPr>
              <a:t>tu</a:t>
            </a:r>
            <a:r>
              <a:rPr sz="2000" spc="-10" dirty="0">
                <a:latin typeface="+mj-lt"/>
                <a:cs typeface="Times New Roman" panose="02020603050405020304" pitchFamily="18" charset="0"/>
              </a:rPr>
              <a:t>c</a:t>
            </a:r>
            <a:r>
              <a:rPr sz="2000" spc="5" dirty="0">
                <a:latin typeface="+mj-lt"/>
                <a:cs typeface="Times New Roman" panose="02020603050405020304" pitchFamily="18" charset="0"/>
              </a:rPr>
              <a:t>i</a:t>
            </a:r>
            <a:r>
              <a:rPr sz="2000" dirty="0">
                <a:latin typeface="+mj-lt"/>
                <a:cs typeface="Times New Roman" panose="02020603050405020304" pitchFamily="18" charset="0"/>
              </a:rPr>
              <a:t>on</a:t>
            </a:r>
            <a:r>
              <a:rPr sz="2000" spc="-20" dirty="0">
                <a:latin typeface="+mj-lt"/>
                <a:cs typeface="Times New Roman" panose="02020603050405020304" pitchFamily="18" charset="0"/>
              </a:rPr>
              <a:t>a</a:t>
            </a:r>
            <a:r>
              <a:rPr sz="2000" dirty="0">
                <a:latin typeface="+mj-lt"/>
                <a:cs typeface="Times New Roman" panose="02020603050405020304" pitchFamily="18" charset="0"/>
              </a:rPr>
              <a:t>l</a:t>
            </a:r>
            <a:r>
              <a:rPr sz="2000" dirty="0">
                <a:latin typeface="+mj-lt"/>
                <a:cs typeface="Times New Roman" panose="02020603050405020304" pitchFamily="18" charset="0"/>
              </a:rPr>
              <a:t>	</a:t>
            </a:r>
            <a:r>
              <a:rPr sz="2000" spc="-10" dirty="0">
                <a:latin typeface="+mj-lt"/>
                <a:cs typeface="Times New Roman" panose="02020603050405020304" pitchFamily="18" charset="0"/>
              </a:rPr>
              <a:t>p</a:t>
            </a:r>
            <a:r>
              <a:rPr sz="2000" dirty="0">
                <a:latin typeface="+mj-lt"/>
                <a:cs typeface="Times New Roman" panose="02020603050405020304" pitchFamily="18" charset="0"/>
              </a:rPr>
              <a:t>a</a:t>
            </a:r>
            <a:r>
              <a:rPr sz="2000" spc="-45" dirty="0">
                <a:latin typeface="+mj-lt"/>
                <a:cs typeface="Times New Roman" panose="02020603050405020304" pitchFamily="18" charset="0"/>
              </a:rPr>
              <a:t>r</a:t>
            </a:r>
            <a:r>
              <a:rPr sz="2000" dirty="0">
                <a:latin typeface="+mj-lt"/>
                <a:cs typeface="Times New Roman" panose="02020603050405020304" pitchFamily="18" charset="0"/>
              </a:rPr>
              <a:t>a</a:t>
            </a:r>
          </a:p>
          <a:p>
            <a:pPr marL="299085"/>
            <a:r>
              <a:rPr sz="2000" spc="-5" dirty="0">
                <a:latin typeface="+mj-lt"/>
                <a:cs typeface="Times New Roman" panose="02020603050405020304" pitchFamily="18" charset="0"/>
              </a:rPr>
              <a:t>desconcocer </a:t>
            </a:r>
            <a:r>
              <a:rPr sz="2000" spc="5" dirty="0">
                <a:latin typeface="+mj-lt"/>
                <a:cs typeface="Times New Roman" panose="02020603050405020304" pitchFamily="18" charset="0"/>
              </a:rPr>
              <a:t>la</a:t>
            </a:r>
            <a:r>
              <a:rPr sz="2000" spc="-10" dirty="0">
                <a:latin typeface="+mj-lt"/>
                <a:cs typeface="Times New Roman" panose="02020603050405020304" pitchFamily="18" charset="0"/>
              </a:rPr>
              <a:t> </a:t>
            </a:r>
            <a:r>
              <a:rPr sz="2000" spc="-5" dirty="0">
                <a:latin typeface="+mj-lt"/>
                <a:cs typeface="Times New Roman" panose="02020603050405020304" pitchFamily="18" charset="0"/>
              </a:rPr>
              <a:t>validez</a:t>
            </a:r>
            <a:r>
              <a:rPr sz="2000" spc="-15" dirty="0">
                <a:latin typeface="+mj-lt"/>
                <a:cs typeface="Times New Roman" panose="02020603050405020304" pitchFamily="18" charset="0"/>
              </a:rPr>
              <a:t> </a:t>
            </a:r>
            <a:r>
              <a:rPr sz="2000" spc="-5" dirty="0">
                <a:latin typeface="+mj-lt"/>
                <a:cs typeface="Times New Roman" panose="02020603050405020304" pitchFamily="18" charset="0"/>
              </a:rPr>
              <a:t>de</a:t>
            </a:r>
            <a:r>
              <a:rPr sz="2000" dirty="0">
                <a:latin typeface="+mj-lt"/>
                <a:cs typeface="Times New Roman" panose="02020603050405020304" pitchFamily="18" charset="0"/>
              </a:rPr>
              <a:t> </a:t>
            </a:r>
            <a:r>
              <a:rPr sz="2000" spc="5" dirty="0">
                <a:latin typeface="+mj-lt"/>
                <a:cs typeface="Times New Roman" panose="02020603050405020304" pitchFamily="18" charset="0"/>
              </a:rPr>
              <a:t>la</a:t>
            </a:r>
            <a:r>
              <a:rPr sz="2000" spc="-10" dirty="0">
                <a:latin typeface="+mj-lt"/>
                <a:cs typeface="Times New Roman" panose="02020603050405020304" pitchFamily="18" charset="0"/>
              </a:rPr>
              <a:t> </a:t>
            </a:r>
            <a:r>
              <a:rPr sz="2000" spc="-5" dirty="0">
                <a:latin typeface="+mj-lt"/>
                <a:cs typeface="Times New Roman" panose="02020603050405020304" pitchFamily="18" charset="0"/>
              </a:rPr>
              <a:t>actas</a:t>
            </a:r>
            <a:r>
              <a:rPr sz="2000" spc="-5" dirty="0">
                <a:latin typeface="+mj-lt"/>
                <a:cs typeface="Times New Roman" panose="02020603050405020304" pitchFamily="18" charset="0"/>
              </a:rPr>
              <a:t>.</a:t>
            </a:r>
            <a:endParaRPr sz="2000" dirty="0">
              <a:latin typeface="+mj-lt"/>
              <a:cs typeface="Times New Roman" panose="02020603050405020304" pitchFamily="18" charset="0"/>
            </a:endParaRPr>
          </a:p>
          <a:p>
            <a:pPr marL="299085" marR="5080" indent="-287020">
              <a:buFont typeface="Wingdings"/>
              <a:buChar char=""/>
              <a:tabLst>
                <a:tab pos="299720" algn="l"/>
                <a:tab pos="749935" algn="l"/>
                <a:tab pos="2174875" algn="l"/>
                <a:tab pos="2639695" algn="l"/>
                <a:tab pos="3248025" algn="l"/>
                <a:tab pos="3757295" algn="l"/>
                <a:tab pos="4883785" algn="l"/>
                <a:tab pos="6899909" algn="l"/>
                <a:tab pos="7369809" algn="l"/>
                <a:tab pos="7956550" algn="l"/>
              </a:tabLst>
            </a:pPr>
            <a:r>
              <a:rPr sz="2000" spc="5" dirty="0">
                <a:latin typeface="+mj-lt"/>
                <a:cs typeface="Times New Roman" panose="02020603050405020304" pitchFamily="18" charset="0"/>
              </a:rPr>
              <a:t>L</a:t>
            </a:r>
            <a:r>
              <a:rPr sz="2000" dirty="0">
                <a:latin typeface="+mj-lt"/>
                <a:cs typeface="Times New Roman" panose="02020603050405020304" pitchFamily="18" charset="0"/>
              </a:rPr>
              <a:t>a	</a:t>
            </a:r>
            <a:r>
              <a:rPr sz="2000" spc="-10" dirty="0">
                <a:latin typeface="+mj-lt"/>
                <a:cs typeface="Times New Roman" panose="02020603050405020304" pitchFamily="18" charset="0"/>
              </a:rPr>
              <a:t>p</a:t>
            </a:r>
            <a:r>
              <a:rPr sz="2000" dirty="0">
                <a:latin typeface="+mj-lt"/>
                <a:cs typeface="Times New Roman" panose="02020603050405020304" pitchFamily="18" charset="0"/>
              </a:rPr>
              <a:t>e</a:t>
            </a:r>
            <a:r>
              <a:rPr sz="2000" spc="-5" dirty="0">
                <a:latin typeface="+mj-lt"/>
                <a:cs typeface="Times New Roman" panose="02020603050405020304" pitchFamily="18" charset="0"/>
              </a:rPr>
              <a:t>r</a:t>
            </a:r>
            <a:r>
              <a:rPr sz="2000" dirty="0">
                <a:latin typeface="+mj-lt"/>
                <a:cs typeface="Times New Roman" panose="02020603050405020304" pitchFamily="18" charset="0"/>
              </a:rPr>
              <a:t>c</a:t>
            </a:r>
            <a:r>
              <a:rPr sz="2000" spc="-10" dirty="0">
                <a:latin typeface="+mj-lt"/>
                <a:cs typeface="Times New Roman" panose="02020603050405020304" pitchFamily="18" charset="0"/>
              </a:rPr>
              <a:t>ep</a:t>
            </a:r>
            <a:r>
              <a:rPr sz="2000" dirty="0">
                <a:latin typeface="+mj-lt"/>
                <a:cs typeface="Times New Roman" panose="02020603050405020304" pitchFamily="18" charset="0"/>
              </a:rPr>
              <a:t>c</a:t>
            </a:r>
            <a:r>
              <a:rPr sz="2000" spc="10" dirty="0">
                <a:latin typeface="+mj-lt"/>
                <a:cs typeface="Times New Roman" panose="02020603050405020304" pitchFamily="18" charset="0"/>
              </a:rPr>
              <a:t>i</a:t>
            </a:r>
            <a:r>
              <a:rPr sz="2000" spc="5" dirty="0">
                <a:latin typeface="+mj-lt"/>
                <a:cs typeface="Times New Roman" panose="02020603050405020304" pitchFamily="18" charset="0"/>
              </a:rPr>
              <a:t>ó</a:t>
            </a:r>
            <a:r>
              <a:rPr sz="2000" dirty="0">
                <a:latin typeface="+mj-lt"/>
                <a:cs typeface="Times New Roman" panose="02020603050405020304" pitchFamily="18" charset="0"/>
              </a:rPr>
              <a:t>n	</a:t>
            </a:r>
            <a:r>
              <a:rPr sz="2000" spc="-10" dirty="0">
                <a:latin typeface="+mj-lt"/>
                <a:cs typeface="Times New Roman" panose="02020603050405020304" pitchFamily="18" charset="0"/>
              </a:rPr>
              <a:t>d</a:t>
            </a:r>
            <a:r>
              <a:rPr sz="2000" dirty="0">
                <a:latin typeface="+mj-lt"/>
                <a:cs typeface="Times New Roman" panose="02020603050405020304" pitchFamily="18" charset="0"/>
              </a:rPr>
              <a:t>e	</a:t>
            </a:r>
            <a:r>
              <a:rPr sz="2000" spc="-10" dirty="0">
                <a:latin typeface="+mj-lt"/>
                <a:cs typeface="Times New Roman" panose="02020603050405020304" pitchFamily="18" charset="0"/>
              </a:rPr>
              <a:t>q</a:t>
            </a:r>
            <a:r>
              <a:rPr sz="2000" dirty="0">
                <a:latin typeface="+mj-lt"/>
                <a:cs typeface="Times New Roman" panose="02020603050405020304" pitchFamily="18" charset="0"/>
              </a:rPr>
              <a:t>ue	</a:t>
            </a:r>
            <a:r>
              <a:rPr sz="2000" spc="20" dirty="0">
                <a:latin typeface="+mj-lt"/>
                <a:cs typeface="Times New Roman" panose="02020603050405020304" pitchFamily="18" charset="0"/>
              </a:rPr>
              <a:t>l</a:t>
            </a:r>
            <a:r>
              <a:rPr sz="2000" dirty="0">
                <a:latin typeface="+mj-lt"/>
                <a:cs typeface="Times New Roman" panose="02020603050405020304" pitchFamily="18" charset="0"/>
              </a:rPr>
              <a:t>os	cam</a:t>
            </a:r>
            <a:r>
              <a:rPr sz="2000" spc="-10" dirty="0">
                <a:latin typeface="+mj-lt"/>
                <a:cs typeface="Times New Roman" panose="02020603050405020304" pitchFamily="18" charset="0"/>
              </a:rPr>
              <a:t>b</a:t>
            </a:r>
            <a:r>
              <a:rPr sz="2000" spc="5" dirty="0">
                <a:latin typeface="+mj-lt"/>
                <a:cs typeface="Times New Roman" panose="02020603050405020304" pitchFamily="18" charset="0"/>
              </a:rPr>
              <a:t>i</a:t>
            </a:r>
            <a:r>
              <a:rPr sz="2000" dirty="0">
                <a:latin typeface="+mj-lt"/>
                <a:cs typeface="Times New Roman" panose="02020603050405020304" pitchFamily="18" charset="0"/>
              </a:rPr>
              <a:t>os	const</a:t>
            </a:r>
            <a:r>
              <a:rPr sz="2000" spc="5" dirty="0">
                <a:latin typeface="+mj-lt"/>
                <a:cs typeface="Times New Roman" panose="02020603050405020304" pitchFamily="18" charset="0"/>
              </a:rPr>
              <a:t>i</a:t>
            </a:r>
            <a:r>
              <a:rPr sz="2000" spc="-5" dirty="0">
                <a:latin typeface="+mj-lt"/>
                <a:cs typeface="Times New Roman" panose="02020603050405020304" pitchFamily="18" charset="0"/>
              </a:rPr>
              <a:t>tuc</a:t>
            </a:r>
            <a:r>
              <a:rPr sz="2000" spc="10" dirty="0">
                <a:latin typeface="+mj-lt"/>
                <a:cs typeface="Times New Roman" panose="02020603050405020304" pitchFamily="18" charset="0"/>
              </a:rPr>
              <a:t>i</a:t>
            </a:r>
            <a:r>
              <a:rPr sz="2000" spc="-15" dirty="0">
                <a:latin typeface="+mj-lt"/>
                <a:cs typeface="Times New Roman" panose="02020603050405020304" pitchFamily="18" charset="0"/>
              </a:rPr>
              <a:t>o</a:t>
            </a:r>
            <a:r>
              <a:rPr sz="2000" dirty="0">
                <a:latin typeface="+mj-lt"/>
                <a:cs typeface="Times New Roman" panose="02020603050405020304" pitchFamily="18" charset="0"/>
              </a:rPr>
              <a:t>na</a:t>
            </a:r>
            <a:r>
              <a:rPr sz="2000" spc="10" dirty="0">
                <a:latin typeface="+mj-lt"/>
                <a:cs typeface="Times New Roman" panose="02020603050405020304" pitchFamily="18" charset="0"/>
              </a:rPr>
              <a:t>l</a:t>
            </a:r>
            <a:r>
              <a:rPr sz="2000" dirty="0">
                <a:latin typeface="+mj-lt"/>
                <a:cs typeface="Times New Roman" panose="02020603050405020304" pitchFamily="18" charset="0"/>
              </a:rPr>
              <a:t>es	no	s</a:t>
            </a:r>
            <a:r>
              <a:rPr sz="2000" spc="-15" dirty="0">
                <a:latin typeface="+mj-lt"/>
                <a:cs typeface="Times New Roman" panose="02020603050405020304" pitchFamily="18" charset="0"/>
              </a:rPr>
              <a:t>o</a:t>
            </a:r>
            <a:r>
              <a:rPr sz="2000" dirty="0">
                <a:latin typeface="+mj-lt"/>
                <a:cs typeface="Times New Roman" panose="02020603050405020304" pitchFamily="18" charset="0"/>
              </a:rPr>
              <a:t>n	</a:t>
            </a:r>
            <a:r>
              <a:rPr sz="2000" spc="-5" dirty="0">
                <a:latin typeface="+mj-lt"/>
                <a:cs typeface="Times New Roman" panose="02020603050405020304" pitchFamily="18" charset="0"/>
              </a:rPr>
              <a:t>tan  </a:t>
            </a:r>
            <a:r>
              <a:rPr sz="2000" dirty="0">
                <a:latin typeface="+mj-lt"/>
                <a:cs typeface="Times New Roman" panose="02020603050405020304" pitchFamily="18" charset="0"/>
              </a:rPr>
              <a:t>inminentes</a:t>
            </a:r>
            <a:r>
              <a:rPr sz="2000" dirty="0">
                <a:latin typeface="+mj-lt"/>
                <a:cs typeface="Times New Roman" panose="02020603050405020304" pitchFamily="18" charset="0"/>
              </a:rPr>
              <a:t>.</a:t>
            </a:r>
          </a:p>
          <a:p>
            <a:pPr marL="299085" indent="-287020">
              <a:buFont typeface="Wingdings"/>
              <a:buChar char=""/>
              <a:tabLst>
                <a:tab pos="299720" algn="l"/>
              </a:tabLst>
            </a:pPr>
            <a:r>
              <a:rPr sz="2000" spc="-5" dirty="0">
                <a:latin typeface="+mj-lt"/>
                <a:cs typeface="Times New Roman" panose="02020603050405020304" pitchFamily="18" charset="0"/>
              </a:rPr>
              <a:t>Nivel</a:t>
            </a:r>
            <a:r>
              <a:rPr sz="2000" dirty="0">
                <a:latin typeface="+mj-lt"/>
                <a:cs typeface="Times New Roman" panose="02020603050405020304" pitchFamily="18" charset="0"/>
              </a:rPr>
              <a:t> </a:t>
            </a:r>
            <a:r>
              <a:rPr sz="2000" spc="-5" dirty="0">
                <a:latin typeface="+mj-lt"/>
                <a:cs typeface="Times New Roman" panose="02020603050405020304" pitchFamily="18" charset="0"/>
              </a:rPr>
              <a:t>de</a:t>
            </a:r>
            <a:r>
              <a:rPr sz="2000" dirty="0">
                <a:latin typeface="+mj-lt"/>
                <a:cs typeface="Times New Roman" panose="02020603050405020304" pitchFamily="18" charset="0"/>
              </a:rPr>
              <a:t> satisfacción</a:t>
            </a:r>
            <a:r>
              <a:rPr sz="2000" spc="-10" dirty="0">
                <a:latin typeface="+mj-lt"/>
                <a:cs typeface="Times New Roman" panose="02020603050405020304" pitchFamily="18" charset="0"/>
              </a:rPr>
              <a:t> </a:t>
            </a:r>
            <a:r>
              <a:rPr sz="2000" dirty="0">
                <a:latin typeface="+mj-lt"/>
                <a:cs typeface="Times New Roman" panose="02020603050405020304" pitchFamily="18" charset="0"/>
              </a:rPr>
              <a:t>con</a:t>
            </a:r>
            <a:r>
              <a:rPr sz="2000" spc="-5" dirty="0">
                <a:latin typeface="+mj-lt"/>
                <a:cs typeface="Times New Roman" panose="02020603050405020304" pitchFamily="18" charset="0"/>
              </a:rPr>
              <a:t> el</a:t>
            </a:r>
            <a:r>
              <a:rPr sz="2000" dirty="0">
                <a:latin typeface="+mj-lt"/>
                <a:cs typeface="Times New Roman" panose="02020603050405020304" pitchFamily="18" charset="0"/>
              </a:rPr>
              <a:t> </a:t>
            </a:r>
            <a:r>
              <a:rPr sz="2000" spc="-10" dirty="0">
                <a:latin typeface="+mj-lt"/>
                <a:cs typeface="Times New Roman" panose="02020603050405020304" pitchFamily="18" charset="0"/>
              </a:rPr>
              <a:t>trabajo</a:t>
            </a:r>
            <a:r>
              <a:rPr sz="2000" dirty="0">
                <a:latin typeface="+mj-lt"/>
                <a:cs typeface="Times New Roman" panose="02020603050405020304" pitchFamily="18" charset="0"/>
              </a:rPr>
              <a:t> </a:t>
            </a:r>
            <a:r>
              <a:rPr sz="2000" spc="-5" dirty="0">
                <a:latin typeface="+mj-lt"/>
                <a:cs typeface="Times New Roman" panose="02020603050405020304" pitchFamily="18" charset="0"/>
              </a:rPr>
              <a:t>de</a:t>
            </a:r>
            <a:r>
              <a:rPr sz="2000" spc="15" dirty="0">
                <a:latin typeface="+mj-lt"/>
                <a:cs typeface="Times New Roman" panose="02020603050405020304" pitchFamily="18" charset="0"/>
              </a:rPr>
              <a:t> </a:t>
            </a:r>
            <a:r>
              <a:rPr sz="2000" spc="5" dirty="0">
                <a:latin typeface="+mj-lt"/>
                <a:cs typeface="Times New Roman" panose="02020603050405020304" pitchFamily="18" charset="0"/>
              </a:rPr>
              <a:t>la</a:t>
            </a:r>
            <a:r>
              <a:rPr sz="2000" spc="-15" dirty="0">
                <a:latin typeface="+mj-lt"/>
                <a:cs typeface="Times New Roman" panose="02020603050405020304" pitchFamily="18" charset="0"/>
              </a:rPr>
              <a:t> </a:t>
            </a:r>
            <a:r>
              <a:rPr sz="2000" spc="-5" dirty="0">
                <a:latin typeface="+mj-lt"/>
                <a:cs typeface="Times New Roman" panose="02020603050405020304" pitchFamily="18" charset="0"/>
              </a:rPr>
              <a:t>CAPJ.</a:t>
            </a:r>
            <a:endParaRPr sz="2000" dirty="0">
              <a:latin typeface="+mj-lt"/>
              <a:cs typeface="Times New Roman" panose="02020603050405020304" pitchFamily="18" charset="0"/>
            </a:endParaRPr>
          </a:p>
          <a:p>
            <a:pPr marL="12700" marR="5080" algn="just">
              <a:spcBef>
                <a:spcPts val="1650"/>
              </a:spcBef>
            </a:pPr>
            <a:r>
              <a:rPr sz="2000" b="1" spc="-5" dirty="0" smtClean="0">
                <a:latin typeface="+mj-lt"/>
                <a:cs typeface="Times New Roman" panose="02020603050405020304" pitchFamily="18" charset="0"/>
              </a:rPr>
              <a:t>No</a:t>
            </a:r>
            <a:r>
              <a:rPr sz="2000" b="1" dirty="0" smtClean="0">
                <a:latin typeface="+mj-lt"/>
                <a:cs typeface="Times New Roman" panose="02020603050405020304" pitchFamily="18" charset="0"/>
              </a:rPr>
              <a:t> </a:t>
            </a:r>
            <a:r>
              <a:rPr sz="2000" b="1" spc="-5" dirty="0">
                <a:latin typeface="+mj-lt"/>
                <a:cs typeface="Times New Roman" panose="02020603050405020304" pitchFamily="18" charset="0"/>
              </a:rPr>
              <a:t>obstante</a:t>
            </a:r>
            <a:r>
              <a:rPr sz="2000" b="1" dirty="0">
                <a:latin typeface="+mj-lt"/>
                <a:cs typeface="Times New Roman" panose="02020603050405020304" pitchFamily="18" charset="0"/>
              </a:rPr>
              <a:t> lo</a:t>
            </a:r>
            <a:r>
              <a:rPr sz="2000" b="1" spc="5" dirty="0">
                <a:latin typeface="+mj-lt"/>
                <a:cs typeface="Times New Roman" panose="02020603050405020304" pitchFamily="18" charset="0"/>
              </a:rPr>
              <a:t> </a:t>
            </a:r>
            <a:r>
              <a:rPr sz="2000" b="1" dirty="0">
                <a:latin typeface="+mj-lt"/>
                <a:cs typeface="Times New Roman" panose="02020603050405020304" pitchFamily="18" charset="0"/>
              </a:rPr>
              <a:t>anterior</a:t>
            </a:r>
            <a:r>
              <a:rPr sz="2000" b="1" spc="5" dirty="0">
                <a:latin typeface="+mj-lt"/>
                <a:cs typeface="Times New Roman" panose="02020603050405020304" pitchFamily="18" charset="0"/>
              </a:rPr>
              <a:t> el</a:t>
            </a:r>
            <a:r>
              <a:rPr sz="2000" b="1" spc="10" dirty="0">
                <a:latin typeface="+mj-lt"/>
                <a:cs typeface="Times New Roman" panose="02020603050405020304" pitchFamily="18" charset="0"/>
              </a:rPr>
              <a:t> </a:t>
            </a:r>
            <a:r>
              <a:rPr sz="2000" b="1" dirty="0">
                <a:latin typeface="+mj-lt"/>
                <a:cs typeface="Times New Roman" panose="02020603050405020304" pitchFamily="18" charset="0"/>
              </a:rPr>
              <a:t>plan</a:t>
            </a:r>
            <a:r>
              <a:rPr sz="2000" b="1" spc="5" dirty="0">
                <a:latin typeface="+mj-lt"/>
                <a:cs typeface="Times New Roman" panose="02020603050405020304" pitchFamily="18" charset="0"/>
              </a:rPr>
              <a:t> </a:t>
            </a:r>
            <a:r>
              <a:rPr sz="2000" b="1" spc="-5" dirty="0">
                <a:latin typeface="+mj-lt"/>
                <a:cs typeface="Times New Roman" panose="02020603050405020304" pitchFamily="18" charset="0"/>
              </a:rPr>
              <a:t>estratégico </a:t>
            </a:r>
            <a:r>
              <a:rPr sz="2000" b="1" dirty="0">
                <a:latin typeface="+mj-lt"/>
                <a:cs typeface="Times New Roman" panose="02020603050405020304" pitchFamily="18" charset="0"/>
              </a:rPr>
              <a:t> 2015-2020 señala </a:t>
            </a:r>
            <a:r>
              <a:rPr sz="2000" b="1" spc="-5" dirty="0">
                <a:latin typeface="+mj-lt"/>
                <a:cs typeface="Times New Roman" panose="02020603050405020304" pitchFamily="18" charset="0"/>
              </a:rPr>
              <a:t>como </a:t>
            </a:r>
            <a:r>
              <a:rPr sz="2000" b="1" dirty="0">
                <a:latin typeface="+mj-lt"/>
                <a:cs typeface="Times New Roman" panose="02020603050405020304" pitchFamily="18" charset="0"/>
              </a:rPr>
              <a:t>objetivo, </a:t>
            </a:r>
            <a:r>
              <a:rPr sz="2000" b="1" spc="5" dirty="0">
                <a:latin typeface="+mj-lt"/>
                <a:cs typeface="Times New Roman" panose="02020603050405020304" pitchFamily="18" charset="0"/>
              </a:rPr>
              <a:t>en el </a:t>
            </a:r>
            <a:r>
              <a:rPr sz="2000" b="1" dirty="0">
                <a:latin typeface="+mj-lt"/>
                <a:cs typeface="Times New Roman" panose="02020603050405020304" pitchFamily="18" charset="0"/>
              </a:rPr>
              <a:t>eje de </a:t>
            </a:r>
            <a:r>
              <a:rPr sz="2000" b="1" spc="5" dirty="0">
                <a:latin typeface="+mj-lt"/>
                <a:cs typeface="Times New Roman" panose="02020603050405020304" pitchFamily="18" charset="0"/>
              </a:rPr>
              <a:t> </a:t>
            </a:r>
            <a:r>
              <a:rPr sz="2000" b="1" spc="-5" dirty="0">
                <a:latin typeface="+mj-lt"/>
                <a:cs typeface="Times New Roman" panose="02020603050405020304" pitchFamily="18" charset="0"/>
              </a:rPr>
              <a:t>acceso</a:t>
            </a:r>
            <a:r>
              <a:rPr sz="2000" b="1" dirty="0">
                <a:latin typeface="+mj-lt"/>
                <a:cs typeface="Times New Roman" panose="02020603050405020304" pitchFamily="18" charset="0"/>
              </a:rPr>
              <a:t> a</a:t>
            </a:r>
            <a:r>
              <a:rPr sz="2000" b="1" spc="5" dirty="0">
                <a:latin typeface="+mj-lt"/>
                <a:cs typeface="Times New Roman" panose="02020603050405020304" pitchFamily="18" charset="0"/>
              </a:rPr>
              <a:t> </a:t>
            </a:r>
            <a:r>
              <a:rPr sz="2000" b="1" spc="-5" dirty="0">
                <a:latin typeface="+mj-lt"/>
                <a:cs typeface="Times New Roman" panose="02020603050405020304" pitchFamily="18" charset="0"/>
              </a:rPr>
              <a:t>la</a:t>
            </a:r>
            <a:r>
              <a:rPr sz="2000" b="1" dirty="0">
                <a:latin typeface="+mj-lt"/>
                <a:cs typeface="Times New Roman" panose="02020603050405020304" pitchFamily="18" charset="0"/>
              </a:rPr>
              <a:t> </a:t>
            </a:r>
            <a:r>
              <a:rPr sz="2000" b="1" spc="-5" dirty="0">
                <a:latin typeface="+mj-lt"/>
                <a:cs typeface="Times New Roman" panose="02020603050405020304" pitchFamily="18" charset="0"/>
              </a:rPr>
              <a:t>justicia</a:t>
            </a:r>
            <a:r>
              <a:rPr sz="2000" b="1" spc="-5" dirty="0">
                <a:latin typeface="+mj-lt"/>
                <a:cs typeface="Times New Roman" panose="02020603050405020304" pitchFamily="18" charset="0"/>
              </a:rPr>
              <a:t>,</a:t>
            </a:r>
            <a:r>
              <a:rPr sz="2000" b="1" dirty="0">
                <a:latin typeface="+mj-lt"/>
                <a:cs typeface="Times New Roman" panose="02020603050405020304" pitchFamily="18" charset="0"/>
              </a:rPr>
              <a:t> el</a:t>
            </a:r>
            <a:r>
              <a:rPr sz="2000" b="1" spc="5" dirty="0">
                <a:latin typeface="+mj-lt"/>
                <a:cs typeface="Times New Roman" panose="02020603050405020304" pitchFamily="18" charset="0"/>
              </a:rPr>
              <a:t> </a:t>
            </a:r>
            <a:r>
              <a:rPr sz="2000" b="1" spc="-5" dirty="0">
                <a:latin typeface="+mj-lt"/>
                <a:cs typeface="Times New Roman" panose="02020603050405020304" pitchFamily="18" charset="0"/>
              </a:rPr>
              <a:t>AVANZAR</a:t>
            </a:r>
            <a:r>
              <a:rPr sz="2000" b="1" dirty="0">
                <a:latin typeface="+mj-lt"/>
                <a:cs typeface="Times New Roman" panose="02020603050405020304" pitchFamily="18" charset="0"/>
              </a:rPr>
              <a:t> A</a:t>
            </a:r>
            <a:r>
              <a:rPr sz="2000" b="1" spc="825" dirty="0">
                <a:latin typeface="+mj-lt"/>
                <a:cs typeface="Times New Roman" panose="02020603050405020304" pitchFamily="18" charset="0"/>
              </a:rPr>
              <a:t> </a:t>
            </a:r>
            <a:r>
              <a:rPr sz="2000" b="1" spc="5" dirty="0">
                <a:latin typeface="+mj-lt"/>
                <a:cs typeface="Times New Roman" panose="02020603050405020304" pitchFamily="18" charset="0"/>
              </a:rPr>
              <a:t>UN </a:t>
            </a:r>
            <a:r>
              <a:rPr sz="2000" b="1" spc="10" dirty="0">
                <a:latin typeface="+mj-lt"/>
                <a:cs typeface="Times New Roman" panose="02020603050405020304" pitchFamily="18" charset="0"/>
              </a:rPr>
              <a:t> </a:t>
            </a:r>
            <a:r>
              <a:rPr sz="2000" b="1" spc="-5" dirty="0">
                <a:latin typeface="+mj-lt"/>
                <a:cs typeface="Times New Roman" panose="02020603050405020304" pitchFamily="18" charset="0"/>
              </a:rPr>
              <a:t>GOBIERNO</a:t>
            </a:r>
            <a:r>
              <a:rPr sz="2000" b="1" spc="5" dirty="0">
                <a:latin typeface="+mj-lt"/>
                <a:cs typeface="Times New Roman" panose="02020603050405020304" pitchFamily="18" charset="0"/>
              </a:rPr>
              <a:t> </a:t>
            </a:r>
            <a:r>
              <a:rPr sz="2000" b="1" spc="-5" dirty="0">
                <a:latin typeface="+mj-lt"/>
                <a:cs typeface="Times New Roman" panose="02020603050405020304" pitchFamily="18" charset="0"/>
              </a:rPr>
              <a:t>JUDICIAL</a:t>
            </a:r>
            <a:r>
              <a:rPr sz="2000" b="1" spc="5" dirty="0">
                <a:latin typeface="+mj-lt"/>
                <a:cs typeface="Times New Roman" panose="02020603050405020304" pitchFamily="18" charset="0"/>
              </a:rPr>
              <a:t> </a:t>
            </a:r>
            <a:r>
              <a:rPr sz="2000" b="1" spc="-5" dirty="0" smtClean="0">
                <a:latin typeface="+mj-lt"/>
                <a:cs typeface="Times New Roman" panose="02020603050405020304" pitchFamily="18" charset="0"/>
              </a:rPr>
              <a:t>DESCENTRALIZADO.</a:t>
            </a:r>
            <a:endParaRPr lang="es-CL" sz="2000" dirty="0">
              <a:latin typeface="+mj-lt"/>
              <a:cs typeface="Times New Roman" panose="02020603050405020304" pitchFamily="18" charset="0"/>
            </a:endParaRPr>
          </a:p>
          <a:p>
            <a:pPr marL="12700" marR="5080" algn="just">
              <a:spcBef>
                <a:spcPts val="1650"/>
              </a:spcBef>
            </a:pPr>
            <a:r>
              <a:rPr sz="2000" b="1" spc="-5" dirty="0" smtClean="0">
                <a:latin typeface="+mj-lt"/>
                <a:cs typeface="Times New Roman" panose="02020603050405020304" pitchFamily="18" charset="0"/>
              </a:rPr>
              <a:t>Estado </a:t>
            </a:r>
            <a:r>
              <a:rPr sz="2000" b="1" spc="-5" dirty="0">
                <a:latin typeface="+mj-lt"/>
                <a:cs typeface="Times New Roman" panose="02020603050405020304" pitchFamily="18" charset="0"/>
              </a:rPr>
              <a:t>actual: </a:t>
            </a:r>
            <a:r>
              <a:rPr sz="2000" b="1" dirty="0">
                <a:latin typeface="+mj-lt"/>
                <a:cs typeface="Times New Roman" panose="02020603050405020304" pitchFamily="18" charset="0"/>
              </a:rPr>
              <a:t>Boletin </a:t>
            </a:r>
            <a:r>
              <a:rPr sz="2000" b="1" spc="-5" dirty="0">
                <a:latin typeface="+mj-lt"/>
                <a:cs typeface="Times New Roman" panose="02020603050405020304" pitchFamily="18" charset="0"/>
              </a:rPr>
              <a:t>Nº12607-07 Modifica la </a:t>
            </a:r>
            <a:r>
              <a:rPr sz="2000" b="1" dirty="0">
                <a:latin typeface="+mj-lt"/>
                <a:cs typeface="Times New Roman" panose="02020603050405020304" pitchFamily="18" charset="0"/>
              </a:rPr>
              <a:t> Carta</a:t>
            </a:r>
            <a:r>
              <a:rPr sz="2000" b="1" spc="5" dirty="0">
                <a:latin typeface="+mj-lt"/>
                <a:cs typeface="Times New Roman" panose="02020603050405020304" pitchFamily="18" charset="0"/>
              </a:rPr>
              <a:t> </a:t>
            </a:r>
            <a:r>
              <a:rPr sz="2000" b="1" spc="-5" dirty="0">
                <a:latin typeface="+mj-lt"/>
                <a:cs typeface="Times New Roman" panose="02020603050405020304" pitchFamily="18" charset="0"/>
              </a:rPr>
              <a:t>fundamental</a:t>
            </a:r>
            <a:r>
              <a:rPr sz="2000" b="1" dirty="0">
                <a:latin typeface="+mj-lt"/>
                <a:cs typeface="Times New Roman" panose="02020603050405020304" pitchFamily="18" charset="0"/>
              </a:rPr>
              <a:t> </a:t>
            </a:r>
            <a:r>
              <a:rPr sz="2000" b="1" spc="-5" dirty="0">
                <a:latin typeface="+mj-lt"/>
                <a:cs typeface="Times New Roman" panose="02020603050405020304" pitchFamily="18" charset="0"/>
              </a:rPr>
              <a:t>para</a:t>
            </a:r>
            <a:r>
              <a:rPr sz="2000" b="1" dirty="0">
                <a:latin typeface="+mj-lt"/>
                <a:cs typeface="Times New Roman" panose="02020603050405020304" pitchFamily="18" charset="0"/>
              </a:rPr>
              <a:t> crear</a:t>
            </a:r>
            <a:r>
              <a:rPr sz="2000" b="1" spc="5" dirty="0">
                <a:latin typeface="+mj-lt"/>
                <a:cs typeface="Times New Roman" panose="02020603050405020304" pitchFamily="18" charset="0"/>
              </a:rPr>
              <a:t> </a:t>
            </a:r>
            <a:r>
              <a:rPr sz="2000" b="1" dirty="0">
                <a:latin typeface="+mj-lt"/>
                <a:cs typeface="Times New Roman" panose="02020603050405020304" pitchFamily="18" charset="0"/>
              </a:rPr>
              <a:t>el</a:t>
            </a:r>
            <a:r>
              <a:rPr sz="2000" b="1" spc="5" dirty="0">
                <a:latin typeface="+mj-lt"/>
                <a:cs typeface="Times New Roman" panose="02020603050405020304" pitchFamily="18" charset="0"/>
              </a:rPr>
              <a:t> </a:t>
            </a:r>
            <a:r>
              <a:rPr sz="2000" b="1" spc="-5" dirty="0">
                <a:latin typeface="+mj-lt"/>
                <a:cs typeface="Times New Roman" panose="02020603050405020304" pitchFamily="18" charset="0"/>
              </a:rPr>
              <a:t>Consejo </a:t>
            </a:r>
            <a:r>
              <a:rPr sz="2000" b="1" dirty="0">
                <a:latin typeface="+mj-lt"/>
                <a:cs typeface="Times New Roman" panose="02020603050405020304" pitchFamily="18" charset="0"/>
              </a:rPr>
              <a:t> Nacional</a:t>
            </a:r>
            <a:r>
              <a:rPr sz="2000" b="1" spc="5" dirty="0">
                <a:latin typeface="+mj-lt"/>
                <a:cs typeface="Times New Roman" panose="02020603050405020304" pitchFamily="18" charset="0"/>
              </a:rPr>
              <a:t> de</a:t>
            </a:r>
            <a:r>
              <a:rPr sz="2000" b="1" spc="10" dirty="0">
                <a:latin typeface="+mj-lt"/>
                <a:cs typeface="Times New Roman" panose="02020603050405020304" pitchFamily="18" charset="0"/>
              </a:rPr>
              <a:t> </a:t>
            </a:r>
            <a:r>
              <a:rPr sz="2000" b="1" spc="-5" dirty="0">
                <a:latin typeface="+mj-lt"/>
                <a:cs typeface="Times New Roman" panose="02020603050405020304" pitchFamily="18" charset="0"/>
              </a:rPr>
              <a:t>la</a:t>
            </a:r>
            <a:r>
              <a:rPr sz="2000" b="1" dirty="0">
                <a:latin typeface="+mj-lt"/>
                <a:cs typeface="Times New Roman" panose="02020603050405020304" pitchFamily="18" charset="0"/>
              </a:rPr>
              <a:t> </a:t>
            </a:r>
            <a:r>
              <a:rPr sz="2000" b="1" spc="-5" dirty="0">
                <a:latin typeface="+mj-lt"/>
                <a:cs typeface="Times New Roman" panose="02020603050405020304" pitchFamily="18" charset="0"/>
              </a:rPr>
              <a:t>Magistratura</a:t>
            </a:r>
            <a:r>
              <a:rPr sz="2000" b="1" dirty="0">
                <a:latin typeface="+mj-lt"/>
                <a:cs typeface="Times New Roman" panose="02020603050405020304" pitchFamily="18" charset="0"/>
              </a:rPr>
              <a:t> y</a:t>
            </a:r>
            <a:r>
              <a:rPr sz="2000" b="1" spc="5" dirty="0">
                <a:latin typeface="+mj-lt"/>
                <a:cs typeface="Times New Roman" panose="02020603050405020304" pitchFamily="18" charset="0"/>
              </a:rPr>
              <a:t> </a:t>
            </a:r>
            <a:r>
              <a:rPr sz="2000" b="1" dirty="0">
                <a:latin typeface="+mj-lt"/>
                <a:cs typeface="Times New Roman" panose="02020603050405020304" pitchFamily="18" charset="0"/>
              </a:rPr>
              <a:t>el</a:t>
            </a:r>
            <a:r>
              <a:rPr sz="2000" b="1" spc="5" dirty="0">
                <a:latin typeface="+mj-lt"/>
                <a:cs typeface="Times New Roman" panose="02020603050405020304" pitchFamily="18" charset="0"/>
              </a:rPr>
              <a:t> </a:t>
            </a:r>
            <a:r>
              <a:rPr sz="2000" b="1" dirty="0">
                <a:latin typeface="+mj-lt"/>
                <a:cs typeface="Times New Roman" panose="02020603050405020304" pitchFamily="18" charset="0"/>
              </a:rPr>
              <a:t>Ministerio </a:t>
            </a:r>
            <a:r>
              <a:rPr sz="2000" b="1" spc="5" dirty="0">
                <a:latin typeface="+mj-lt"/>
                <a:cs typeface="Times New Roman" panose="02020603050405020304" pitchFamily="18" charset="0"/>
              </a:rPr>
              <a:t> </a:t>
            </a:r>
            <a:r>
              <a:rPr sz="2000" b="1" spc="-5" dirty="0">
                <a:latin typeface="+mj-lt"/>
                <a:cs typeface="Times New Roman" panose="02020603050405020304" pitchFamily="18" charset="0"/>
              </a:rPr>
              <a:t>publico.</a:t>
            </a:r>
            <a:r>
              <a:rPr sz="2000" b="1" spc="10" dirty="0">
                <a:latin typeface="+mj-lt"/>
                <a:cs typeface="Times New Roman" panose="02020603050405020304" pitchFamily="18" charset="0"/>
              </a:rPr>
              <a:t> </a:t>
            </a:r>
            <a:r>
              <a:rPr sz="2000" b="1" dirty="0">
                <a:latin typeface="+mj-lt"/>
                <a:cs typeface="Times New Roman" panose="02020603050405020304" pitchFamily="18" charset="0"/>
              </a:rPr>
              <a:t>(Diputado</a:t>
            </a:r>
            <a:r>
              <a:rPr sz="2000" b="1" spc="-5" dirty="0">
                <a:latin typeface="+mj-lt"/>
                <a:cs typeface="Times New Roman" panose="02020603050405020304" pitchFamily="18" charset="0"/>
              </a:rPr>
              <a:t> Marcelo</a:t>
            </a:r>
            <a:r>
              <a:rPr sz="2000" b="1" spc="-20" dirty="0">
                <a:latin typeface="+mj-lt"/>
                <a:cs typeface="Times New Roman" panose="02020603050405020304" pitchFamily="18" charset="0"/>
              </a:rPr>
              <a:t> </a:t>
            </a:r>
            <a:r>
              <a:rPr sz="2000" b="1" dirty="0" err="1">
                <a:latin typeface="+mj-lt"/>
                <a:cs typeface="Times New Roman" panose="02020603050405020304" pitchFamily="18" charset="0"/>
              </a:rPr>
              <a:t>Díaz</a:t>
            </a:r>
            <a:r>
              <a:rPr sz="2000" b="1" dirty="0" smtClean="0">
                <a:latin typeface="+mj-lt"/>
                <a:cs typeface="Times New Roman" panose="02020603050405020304" pitchFamily="18" charset="0"/>
              </a:rPr>
              <a:t>)</a:t>
            </a:r>
            <a:endParaRPr lang="es-CL" sz="2000" b="1" dirty="0" smtClean="0">
              <a:latin typeface="+mj-lt"/>
              <a:cs typeface="Times New Roman" panose="02020603050405020304" pitchFamily="18" charset="0"/>
            </a:endParaRPr>
          </a:p>
          <a:p>
            <a:pPr marL="12700" marR="5080" algn="just">
              <a:spcBef>
                <a:spcPts val="1650"/>
              </a:spcBef>
            </a:pPr>
            <a:endParaRPr lang="es-CL" sz="2000" b="1" dirty="0">
              <a:latin typeface="+mj-lt"/>
              <a:cs typeface="Times New Roman" panose="02020603050405020304" pitchFamily="18" charset="0"/>
            </a:endParaRPr>
          </a:p>
          <a:p>
            <a:pPr marL="12700" marR="5080" algn="just">
              <a:spcBef>
                <a:spcPts val="1650"/>
              </a:spcBef>
            </a:pPr>
            <a:endParaRPr lang="es-CL" sz="2000" b="1" dirty="0" smtClean="0">
              <a:latin typeface="+mj-lt"/>
              <a:cs typeface="Times New Roman" panose="02020603050405020304" pitchFamily="18" charset="0"/>
            </a:endParaRPr>
          </a:p>
          <a:p>
            <a:pPr marL="12700" marR="5080" algn="just">
              <a:spcBef>
                <a:spcPts val="1650"/>
              </a:spcBef>
            </a:pPr>
            <a:endParaRPr lang="es-CL" sz="2000" b="1" dirty="0">
              <a:latin typeface="+mj-lt"/>
              <a:cs typeface="Times New Roman" panose="02020603050405020304" pitchFamily="18" charset="0"/>
            </a:endParaRPr>
          </a:p>
          <a:p>
            <a:pPr marL="12700" marR="5080" algn="just">
              <a:spcBef>
                <a:spcPts val="1650"/>
              </a:spcBef>
            </a:pPr>
            <a:endParaRPr lang="es-CL" sz="2000" b="1" dirty="0" smtClean="0">
              <a:latin typeface="+mj-lt"/>
              <a:cs typeface="Times New Roman" panose="02020603050405020304" pitchFamily="18" charset="0"/>
            </a:endParaRPr>
          </a:p>
          <a:p>
            <a:pPr marL="732155" marR="1374140" algn="just"/>
            <a:endParaRPr sz="2000" dirty="0">
              <a:latin typeface="Times New Roman" panose="02020603050405020304" pitchFamily="18" charset="0"/>
              <a:cs typeface="Times New Roman" panose="02020603050405020304" pitchFamily="18" charset="0"/>
            </a:endParaRPr>
          </a:p>
        </p:txBody>
      </p:sp>
      <p:pic>
        <p:nvPicPr>
          <p:cNvPr id="4" name="Imagen 3"/>
          <p:cNvPicPr>
            <a:picLocks noChangeAspect="1"/>
          </p:cNvPicPr>
          <p:nvPr/>
        </p:nvPicPr>
        <p:blipFill rotWithShape="1">
          <a:blip r:embed="rId2"/>
          <a:srcRect l="31149" t="18945" r="13177" b="26759"/>
          <a:stretch/>
        </p:blipFill>
        <p:spPr>
          <a:xfrm>
            <a:off x="3971926" y="4138979"/>
            <a:ext cx="6329362" cy="2234789"/>
          </a:xfrm>
          <a:prstGeom prst="rect">
            <a:avLst/>
          </a:prstGeom>
        </p:spPr>
      </p:pic>
    </p:spTree>
    <p:extLst>
      <p:ext uri="{BB962C8B-B14F-4D97-AF65-F5344CB8AC3E}">
        <p14:creationId xmlns:p14="http://schemas.microsoft.com/office/powerpoint/2010/main" val="23272409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800100" y="114301"/>
            <a:ext cx="11258550" cy="6015038"/>
          </a:xfrm>
          <a:prstGeom prst="rect">
            <a:avLst/>
          </a:prstGeom>
        </p:spPr>
      </p:pic>
    </p:spTree>
    <p:extLst>
      <p:ext uri="{BB962C8B-B14F-4D97-AF65-F5344CB8AC3E}">
        <p14:creationId xmlns:p14="http://schemas.microsoft.com/office/powerpoint/2010/main" val="41700921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srcRect l="19509" t="20508" r="43265" b="29297"/>
          <a:stretch/>
        </p:blipFill>
        <p:spPr>
          <a:xfrm>
            <a:off x="842962" y="200025"/>
            <a:ext cx="11015663" cy="5743575"/>
          </a:xfrm>
          <a:prstGeom prst="rect">
            <a:avLst/>
          </a:prstGeom>
        </p:spPr>
      </p:pic>
    </p:spTree>
    <p:extLst>
      <p:ext uri="{BB962C8B-B14F-4D97-AF65-F5344CB8AC3E}">
        <p14:creationId xmlns:p14="http://schemas.microsoft.com/office/powerpoint/2010/main" val="26591555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ítulo 8"/>
          <p:cNvSpPr>
            <a:spLocks noGrp="1"/>
          </p:cNvSpPr>
          <p:nvPr>
            <p:ph type="title"/>
          </p:nvPr>
        </p:nvSpPr>
        <p:spPr>
          <a:xfrm>
            <a:off x="1133514" y="646269"/>
            <a:ext cx="9612971" cy="768194"/>
          </a:xfrm>
        </p:spPr>
        <p:txBody>
          <a:bodyPr/>
          <a:lstStyle/>
          <a:p>
            <a:pPr lvl="0"/>
            <a:r>
              <a:rPr lang="es-ES" sz="4800" dirty="0" smtClean="0"/>
              <a:t>REFLEXIONES</a:t>
            </a:r>
            <a:endParaRPr lang="es-ES" sz="4800" dirty="0"/>
          </a:p>
        </p:txBody>
      </p:sp>
      <p:sp>
        <p:nvSpPr>
          <p:cNvPr id="19460" name="AutoShape 4" descr="Resultado de imagen para ANÁLISIS"/>
          <p:cNvSpPr>
            <a:spLocks noChangeAspect="1" noChangeArrowheads="1"/>
          </p:cNvSpPr>
          <p:nvPr/>
        </p:nvSpPr>
        <p:spPr bwMode="auto">
          <a:xfrm>
            <a:off x="1668463"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eaLnBrk="0" fontAlgn="base" hangingPunct="0">
              <a:spcBef>
                <a:spcPct val="0"/>
              </a:spcBef>
              <a:spcAft>
                <a:spcPct val="0"/>
              </a:spcAft>
              <a:defRPr>
                <a:solidFill>
                  <a:schemeClr val="tx1"/>
                </a:solidFill>
                <a:latin typeface="Rockwell" panose="02060603020205020403" pitchFamily="18" charset="0"/>
              </a:defRPr>
            </a:lvl6pPr>
            <a:lvl7pPr marL="2971800" indent="-228600" defTabSz="457200" eaLnBrk="0" fontAlgn="base" hangingPunct="0">
              <a:spcBef>
                <a:spcPct val="0"/>
              </a:spcBef>
              <a:spcAft>
                <a:spcPct val="0"/>
              </a:spcAft>
              <a:defRPr>
                <a:solidFill>
                  <a:schemeClr val="tx1"/>
                </a:solidFill>
                <a:latin typeface="Rockwell" panose="02060603020205020403" pitchFamily="18" charset="0"/>
              </a:defRPr>
            </a:lvl7pPr>
            <a:lvl8pPr marL="3429000" indent="-228600" defTabSz="457200" eaLnBrk="0" fontAlgn="base" hangingPunct="0">
              <a:spcBef>
                <a:spcPct val="0"/>
              </a:spcBef>
              <a:spcAft>
                <a:spcPct val="0"/>
              </a:spcAft>
              <a:defRPr>
                <a:solidFill>
                  <a:schemeClr val="tx1"/>
                </a:solidFill>
                <a:latin typeface="Rockwell" panose="02060603020205020403" pitchFamily="18" charset="0"/>
              </a:defRPr>
            </a:lvl8pPr>
            <a:lvl9pPr marL="3886200" indent="-228600" defTabSz="457200" eaLnBrk="0" fontAlgn="base" hangingPunct="0">
              <a:spcBef>
                <a:spcPct val="0"/>
              </a:spcBef>
              <a:spcAft>
                <a:spcPct val="0"/>
              </a:spcAft>
              <a:defRPr>
                <a:solidFill>
                  <a:schemeClr val="tx1"/>
                </a:solidFill>
                <a:latin typeface="Rockwell" panose="02060603020205020403" pitchFamily="18" charset="0"/>
              </a:defRPr>
            </a:lvl9pPr>
          </a:lstStyle>
          <a:p>
            <a:pPr eaLnBrk="1" hangingPunct="1"/>
            <a:endParaRPr lang="es-CL" altLang="es-CL"/>
          </a:p>
        </p:txBody>
      </p:sp>
      <p:sp>
        <p:nvSpPr>
          <p:cNvPr id="3" name="Rectángulo 2"/>
          <p:cNvSpPr/>
          <p:nvPr/>
        </p:nvSpPr>
        <p:spPr>
          <a:xfrm>
            <a:off x="1133513" y="3790038"/>
            <a:ext cx="9612971" cy="1384995"/>
          </a:xfrm>
          <a:prstGeom prst="rect">
            <a:avLst/>
          </a:prstGeom>
        </p:spPr>
        <p:txBody>
          <a:bodyPr wrap="square">
            <a:spAutoFit/>
          </a:bodyPr>
          <a:lstStyle/>
          <a:p>
            <a:pPr algn="ctr" defTabSz="914400"/>
            <a:r>
              <a:rPr lang="es-CL" sz="2800" kern="0" dirty="0" smtClean="0">
                <a:solidFill>
                  <a:prstClr val="black"/>
                </a:solidFill>
                <a:latin typeface="+mj-lt"/>
                <a:ea typeface="+mj-ea"/>
                <a:cs typeface="+mj-cs"/>
              </a:rPr>
              <a:t>“Anejud debe participar activamente en levantar una propuesta para el Proceso Constituyente bajo la consigna  Avanzar hacia una Carrera Funcionaria Efectiva</a:t>
            </a:r>
            <a:r>
              <a:rPr lang="es-ES" sz="2800" kern="0" dirty="0" smtClean="0">
                <a:solidFill>
                  <a:prstClr val="black"/>
                </a:solidFill>
                <a:latin typeface="+mj-lt"/>
                <a:ea typeface="+mj-ea"/>
                <a:cs typeface="+mj-cs"/>
              </a:rPr>
              <a:t>”</a:t>
            </a:r>
            <a:endParaRPr lang="es-CL" sz="2800" kern="0" dirty="0">
              <a:solidFill>
                <a:prstClr val="black"/>
              </a:solidFill>
              <a:latin typeface="+mj-lt"/>
              <a:ea typeface="+mj-ea"/>
              <a:cs typeface="+mj-cs"/>
            </a:endParaRPr>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43375" y="1740238"/>
            <a:ext cx="3586163" cy="1724025"/>
          </a:xfrm>
          <a:prstGeom prst="rect">
            <a:avLst/>
          </a:prstGeom>
        </p:spPr>
      </p:pic>
    </p:spTree>
    <p:extLst>
      <p:ext uri="{BB962C8B-B14F-4D97-AF65-F5344CB8AC3E}">
        <p14:creationId xmlns:p14="http://schemas.microsoft.com/office/powerpoint/2010/main" val="409881845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85775" y="431673"/>
            <a:ext cx="11129963" cy="5461110"/>
          </a:xfrm>
          <a:prstGeom prst="rect">
            <a:avLst/>
          </a:prstGeom>
        </p:spPr>
        <p:txBody>
          <a:bodyPr vert="horz" wrap="square" lIns="0" tIns="13335" rIns="0" bIns="0" rtlCol="0">
            <a:spAutoFit/>
          </a:bodyPr>
          <a:lstStyle/>
          <a:p>
            <a:pPr marL="12700" algn="just" defTabSz="914400">
              <a:spcBef>
                <a:spcPts val="105"/>
              </a:spcBef>
            </a:pPr>
            <a:r>
              <a:rPr lang="es-CL" sz="2000" b="1" spc="-5" dirty="0" smtClean="0">
                <a:latin typeface="Times New Roman" panose="02020603050405020304" pitchFamily="18" charset="0"/>
                <a:cs typeface="Times New Roman" panose="02020603050405020304" pitchFamily="18" charset="0"/>
              </a:rPr>
              <a:t>REFLEXIONES</a:t>
            </a:r>
            <a:endParaRPr sz="2000" dirty="0">
              <a:latin typeface="Times New Roman" panose="02020603050405020304" pitchFamily="18" charset="0"/>
              <a:cs typeface="Times New Roman" panose="02020603050405020304" pitchFamily="18" charset="0"/>
            </a:endParaRPr>
          </a:p>
          <a:p>
            <a:pPr algn="just" defTabSz="914400">
              <a:spcBef>
                <a:spcPts val="10"/>
              </a:spcBef>
            </a:pPr>
            <a:endParaRPr sz="2000" dirty="0">
              <a:solidFill>
                <a:prstClr val="black"/>
              </a:solidFill>
              <a:latin typeface="Times New Roman" panose="02020603050405020304" pitchFamily="18" charset="0"/>
              <a:cs typeface="Times New Roman" panose="02020603050405020304" pitchFamily="18" charset="0"/>
            </a:endParaRPr>
          </a:p>
          <a:p>
            <a:pPr marL="12700" marR="5715" algn="just" defTabSz="914400"/>
            <a:r>
              <a:rPr lang="es-CL" sz="2000" spc="-5" dirty="0">
                <a:solidFill>
                  <a:prstClr val="black"/>
                </a:solidFill>
                <a:latin typeface="Times New Roman" panose="02020603050405020304" pitchFamily="18" charset="0"/>
                <a:cs typeface="Times New Roman" panose="02020603050405020304" pitchFamily="18" charset="0"/>
              </a:rPr>
              <a:t> </a:t>
            </a:r>
            <a:r>
              <a:rPr lang="es-CL" sz="2000" spc="-5" dirty="0" smtClean="0">
                <a:solidFill>
                  <a:prstClr val="black"/>
                </a:solidFill>
                <a:latin typeface="Times New Roman" panose="02020603050405020304" pitchFamily="18" charset="0"/>
                <a:cs typeface="Times New Roman" panose="02020603050405020304" pitchFamily="18" charset="0"/>
              </a:rPr>
              <a:t>No podemos permanecer ajenos a este proceso, y debemos considerarlo como una oportunidad histórica que nos puede conducir a conseguir nuestras más anheladas pretensiones gremiales, comenzando por definir </a:t>
            </a:r>
            <a:r>
              <a:rPr sz="2000" spc="-10" dirty="0" smtClean="0">
                <a:solidFill>
                  <a:prstClr val="black"/>
                </a:solidFill>
                <a:latin typeface="Times New Roman" panose="02020603050405020304" pitchFamily="18" charset="0"/>
                <a:cs typeface="Times New Roman" panose="02020603050405020304" pitchFamily="18" charset="0"/>
              </a:rPr>
              <a:t>la </a:t>
            </a:r>
            <a:r>
              <a:rPr sz="2000" b="1" spc="-10" dirty="0">
                <a:solidFill>
                  <a:prstClr val="black"/>
                </a:solidFill>
                <a:latin typeface="Times New Roman" panose="02020603050405020304" pitchFamily="18" charset="0"/>
                <a:cs typeface="Times New Roman" panose="02020603050405020304" pitchFamily="18" charset="0"/>
              </a:rPr>
              <a:t>configuración institucional del órgano </a:t>
            </a:r>
            <a:r>
              <a:rPr sz="2000" spc="-5" dirty="0">
                <a:solidFill>
                  <a:prstClr val="black"/>
                </a:solidFill>
                <a:latin typeface="Times New Roman" panose="02020603050405020304" pitchFamily="18" charset="0"/>
                <a:cs typeface="Times New Roman" panose="02020603050405020304" pitchFamily="18" charset="0"/>
              </a:rPr>
              <a:t>encargado del gobierno</a:t>
            </a:r>
            <a:r>
              <a:rPr sz="2000" spc="-5" dirty="0">
                <a:solidFill>
                  <a:prstClr val="black"/>
                </a:solidFill>
                <a:latin typeface="Times New Roman" panose="02020603050405020304" pitchFamily="18" charset="0"/>
                <a:cs typeface="Times New Roman" panose="02020603050405020304" pitchFamily="18" charset="0"/>
              </a:rPr>
              <a:t> judicial, </a:t>
            </a:r>
            <a:r>
              <a:rPr lang="es-CL" sz="2000" spc="-5" dirty="0" smtClean="0">
                <a:solidFill>
                  <a:prstClr val="black"/>
                </a:solidFill>
                <a:latin typeface="Times New Roman" panose="02020603050405020304" pitchFamily="18" charset="0"/>
                <a:cs typeface="Times New Roman" panose="02020603050405020304" pitchFamily="18" charset="0"/>
              </a:rPr>
              <a:t>precisando aspectos </a:t>
            </a:r>
            <a:r>
              <a:rPr sz="2000" spc="-5" dirty="0" err="1" smtClean="0">
                <a:solidFill>
                  <a:prstClr val="black"/>
                </a:solidFill>
                <a:latin typeface="Times New Roman" panose="02020603050405020304" pitchFamily="18" charset="0"/>
                <a:cs typeface="Times New Roman" panose="02020603050405020304" pitchFamily="18" charset="0"/>
              </a:rPr>
              <a:t>fundamentales</a:t>
            </a:r>
            <a:r>
              <a:rPr sz="2000" dirty="0" smtClean="0">
                <a:solidFill>
                  <a:prstClr val="black"/>
                </a:solidFill>
                <a:latin typeface="Times New Roman" panose="02020603050405020304" pitchFamily="18" charset="0"/>
                <a:cs typeface="Times New Roman" panose="02020603050405020304" pitchFamily="18" charset="0"/>
              </a:rPr>
              <a:t> </a:t>
            </a:r>
            <a:r>
              <a:rPr sz="2000" spc="-10" dirty="0">
                <a:solidFill>
                  <a:prstClr val="black"/>
                </a:solidFill>
                <a:latin typeface="Times New Roman" panose="02020603050405020304" pitchFamily="18" charset="0"/>
                <a:cs typeface="Times New Roman" panose="02020603050405020304" pitchFamily="18" charset="0"/>
              </a:rPr>
              <a:t>para</a:t>
            </a:r>
            <a:r>
              <a:rPr sz="2000" spc="-5" dirty="0">
                <a:solidFill>
                  <a:prstClr val="black"/>
                </a:solidFill>
                <a:latin typeface="Times New Roman" panose="02020603050405020304" pitchFamily="18" charset="0"/>
                <a:cs typeface="Times New Roman" panose="02020603050405020304" pitchFamily="18" charset="0"/>
              </a:rPr>
              <a:t> el</a:t>
            </a:r>
            <a:r>
              <a:rPr sz="2000" dirty="0">
                <a:solidFill>
                  <a:prstClr val="black"/>
                </a:solidFill>
                <a:latin typeface="Times New Roman" panose="02020603050405020304" pitchFamily="18" charset="0"/>
                <a:cs typeface="Times New Roman" panose="02020603050405020304" pitchFamily="18" charset="0"/>
              </a:rPr>
              <a:t> </a:t>
            </a:r>
            <a:r>
              <a:rPr sz="2000" spc="-5" dirty="0">
                <a:solidFill>
                  <a:prstClr val="black"/>
                </a:solidFill>
                <a:latin typeface="Times New Roman" panose="02020603050405020304" pitchFamily="18" charset="0"/>
                <a:cs typeface="Times New Roman" panose="02020603050405020304" pitchFamily="18" charset="0"/>
              </a:rPr>
              <a:t>ejercicio</a:t>
            </a:r>
            <a:r>
              <a:rPr sz="2000" dirty="0">
                <a:solidFill>
                  <a:prstClr val="black"/>
                </a:solidFill>
                <a:latin typeface="Times New Roman" panose="02020603050405020304" pitchFamily="18" charset="0"/>
                <a:cs typeface="Times New Roman" panose="02020603050405020304" pitchFamily="18" charset="0"/>
              </a:rPr>
              <a:t> </a:t>
            </a:r>
            <a:r>
              <a:rPr sz="2000" spc="-5" dirty="0">
                <a:solidFill>
                  <a:prstClr val="black"/>
                </a:solidFill>
                <a:latin typeface="Times New Roman" panose="02020603050405020304" pitchFamily="18" charset="0"/>
                <a:cs typeface="Times New Roman" panose="02020603050405020304" pitchFamily="18" charset="0"/>
              </a:rPr>
              <a:t>del</a:t>
            </a:r>
            <a:r>
              <a:rPr sz="2000" dirty="0">
                <a:solidFill>
                  <a:prstClr val="black"/>
                </a:solidFill>
                <a:latin typeface="Times New Roman" panose="02020603050405020304" pitchFamily="18" charset="0"/>
                <a:cs typeface="Times New Roman" panose="02020603050405020304" pitchFamily="18" charset="0"/>
              </a:rPr>
              <a:t> </a:t>
            </a:r>
            <a:r>
              <a:rPr sz="2000" spc="-10" dirty="0">
                <a:solidFill>
                  <a:prstClr val="black"/>
                </a:solidFill>
                <a:latin typeface="Times New Roman" panose="02020603050405020304" pitchFamily="18" charset="0"/>
                <a:cs typeface="Times New Roman" panose="02020603050405020304" pitchFamily="18" charset="0"/>
              </a:rPr>
              <a:t>mismo</a:t>
            </a:r>
            <a:r>
              <a:rPr sz="2000" spc="-5" dirty="0">
                <a:solidFill>
                  <a:prstClr val="black"/>
                </a:solidFill>
                <a:latin typeface="Times New Roman" panose="02020603050405020304" pitchFamily="18" charset="0"/>
                <a:cs typeface="Times New Roman" panose="02020603050405020304" pitchFamily="18" charset="0"/>
              </a:rPr>
              <a:t> que</a:t>
            </a:r>
            <a:r>
              <a:rPr sz="2000" dirty="0">
                <a:solidFill>
                  <a:prstClr val="black"/>
                </a:solidFill>
                <a:latin typeface="Times New Roman" panose="02020603050405020304" pitchFamily="18" charset="0"/>
                <a:cs typeface="Times New Roman" panose="02020603050405020304" pitchFamily="18" charset="0"/>
              </a:rPr>
              <a:t> </a:t>
            </a:r>
            <a:r>
              <a:rPr sz="2000" spc="-5" dirty="0">
                <a:solidFill>
                  <a:prstClr val="black"/>
                </a:solidFill>
                <a:latin typeface="Times New Roman" panose="02020603050405020304" pitchFamily="18" charset="0"/>
                <a:cs typeface="Times New Roman" panose="02020603050405020304" pitchFamily="18" charset="0"/>
              </a:rPr>
              <a:t>hoy</a:t>
            </a:r>
            <a:r>
              <a:rPr sz="2000" dirty="0">
                <a:solidFill>
                  <a:prstClr val="black"/>
                </a:solidFill>
                <a:latin typeface="Times New Roman" panose="02020603050405020304" pitchFamily="18" charset="0"/>
                <a:cs typeface="Times New Roman" panose="02020603050405020304" pitchFamily="18" charset="0"/>
              </a:rPr>
              <a:t> </a:t>
            </a:r>
            <a:r>
              <a:rPr sz="2000" spc="-5" dirty="0">
                <a:solidFill>
                  <a:prstClr val="black"/>
                </a:solidFill>
                <a:latin typeface="Times New Roman" panose="02020603050405020304" pitchFamily="18" charset="0"/>
                <a:cs typeface="Times New Roman" panose="02020603050405020304" pitchFamily="18" charset="0"/>
              </a:rPr>
              <a:t>están</a:t>
            </a:r>
            <a:r>
              <a:rPr sz="2000" dirty="0">
                <a:solidFill>
                  <a:prstClr val="black"/>
                </a:solidFill>
                <a:latin typeface="Times New Roman" panose="02020603050405020304" pitchFamily="18" charset="0"/>
                <a:cs typeface="Times New Roman" panose="02020603050405020304" pitchFamily="18" charset="0"/>
              </a:rPr>
              <a:t> </a:t>
            </a:r>
            <a:r>
              <a:rPr sz="2000" spc="-10" dirty="0">
                <a:solidFill>
                  <a:prstClr val="black"/>
                </a:solidFill>
                <a:latin typeface="Times New Roman" panose="02020603050405020304" pitchFamily="18" charset="0"/>
                <a:cs typeface="Times New Roman" panose="02020603050405020304" pitchFamily="18" charset="0"/>
              </a:rPr>
              <a:t>en</a:t>
            </a:r>
            <a:r>
              <a:rPr sz="2000" spc="-5" dirty="0">
                <a:solidFill>
                  <a:prstClr val="black"/>
                </a:solidFill>
                <a:latin typeface="Times New Roman" panose="02020603050405020304" pitchFamily="18" charset="0"/>
                <a:cs typeface="Times New Roman" panose="02020603050405020304" pitchFamily="18" charset="0"/>
              </a:rPr>
              <a:t> </a:t>
            </a:r>
            <a:r>
              <a:rPr sz="2000" dirty="0">
                <a:solidFill>
                  <a:prstClr val="black"/>
                </a:solidFill>
                <a:latin typeface="Times New Roman" panose="02020603050405020304" pitchFamily="18" charset="0"/>
                <a:cs typeface="Times New Roman" panose="02020603050405020304" pitchFamily="18" charset="0"/>
              </a:rPr>
              <a:t>la </a:t>
            </a:r>
            <a:r>
              <a:rPr sz="2000" spc="5" dirty="0">
                <a:solidFill>
                  <a:prstClr val="black"/>
                </a:solidFill>
                <a:latin typeface="Times New Roman" panose="02020603050405020304" pitchFamily="18" charset="0"/>
                <a:cs typeface="Times New Roman" panose="02020603050405020304" pitchFamily="18" charset="0"/>
              </a:rPr>
              <a:t> </a:t>
            </a:r>
            <a:r>
              <a:rPr sz="2000" spc="-5" dirty="0">
                <a:solidFill>
                  <a:prstClr val="black"/>
                </a:solidFill>
                <a:latin typeface="Times New Roman" panose="02020603050405020304" pitchFamily="18" charset="0"/>
                <a:cs typeface="Times New Roman" panose="02020603050405020304" pitchFamily="18" charset="0"/>
              </a:rPr>
              <a:t>indeterminación</a:t>
            </a:r>
            <a:r>
              <a:rPr sz="2000" spc="-40" dirty="0">
                <a:solidFill>
                  <a:prstClr val="black"/>
                </a:solidFill>
                <a:latin typeface="Times New Roman" panose="02020603050405020304" pitchFamily="18" charset="0"/>
                <a:cs typeface="Times New Roman" panose="02020603050405020304" pitchFamily="18" charset="0"/>
              </a:rPr>
              <a:t> </a:t>
            </a:r>
            <a:r>
              <a:rPr sz="2000" dirty="0">
                <a:solidFill>
                  <a:prstClr val="black"/>
                </a:solidFill>
                <a:latin typeface="Times New Roman" panose="02020603050405020304" pitchFamily="18" charset="0"/>
                <a:cs typeface="Times New Roman" panose="02020603050405020304" pitchFamily="18" charset="0"/>
              </a:rPr>
              <a:t>o</a:t>
            </a:r>
            <a:r>
              <a:rPr sz="2000" spc="-10" dirty="0">
                <a:solidFill>
                  <a:prstClr val="black"/>
                </a:solidFill>
                <a:latin typeface="Times New Roman" panose="02020603050405020304" pitchFamily="18" charset="0"/>
                <a:cs typeface="Times New Roman" panose="02020603050405020304" pitchFamily="18" charset="0"/>
              </a:rPr>
              <a:t> </a:t>
            </a:r>
            <a:r>
              <a:rPr sz="2000" dirty="0">
                <a:solidFill>
                  <a:prstClr val="black"/>
                </a:solidFill>
                <a:latin typeface="Times New Roman" panose="02020603050405020304" pitchFamily="18" charset="0"/>
                <a:cs typeface="Times New Roman" panose="02020603050405020304" pitchFamily="18" charset="0"/>
              </a:rPr>
              <a:t>cuentan</a:t>
            </a:r>
            <a:r>
              <a:rPr sz="2000" spc="-40" dirty="0">
                <a:solidFill>
                  <a:prstClr val="black"/>
                </a:solidFill>
                <a:latin typeface="Times New Roman" panose="02020603050405020304" pitchFamily="18" charset="0"/>
                <a:cs typeface="Times New Roman" panose="02020603050405020304" pitchFamily="18" charset="0"/>
              </a:rPr>
              <a:t> </a:t>
            </a:r>
            <a:r>
              <a:rPr sz="2000" dirty="0">
                <a:solidFill>
                  <a:prstClr val="black"/>
                </a:solidFill>
                <a:latin typeface="Times New Roman" panose="02020603050405020304" pitchFamily="18" charset="0"/>
                <a:cs typeface="Times New Roman" panose="02020603050405020304" pitchFamily="18" charset="0"/>
              </a:rPr>
              <a:t>con</a:t>
            </a:r>
            <a:r>
              <a:rPr sz="2000" spc="-20" dirty="0">
                <a:solidFill>
                  <a:prstClr val="black"/>
                </a:solidFill>
                <a:latin typeface="Times New Roman" panose="02020603050405020304" pitchFamily="18" charset="0"/>
                <a:cs typeface="Times New Roman" panose="02020603050405020304" pitchFamily="18" charset="0"/>
              </a:rPr>
              <a:t> </a:t>
            </a:r>
            <a:r>
              <a:rPr sz="2000" spc="-5" dirty="0">
                <a:solidFill>
                  <a:prstClr val="black"/>
                </a:solidFill>
                <a:latin typeface="Times New Roman" panose="02020603050405020304" pitchFamily="18" charset="0"/>
                <a:cs typeface="Times New Roman" panose="02020603050405020304" pitchFamily="18" charset="0"/>
              </a:rPr>
              <a:t>una</a:t>
            </a:r>
            <a:r>
              <a:rPr sz="2000" spc="-20" dirty="0">
                <a:solidFill>
                  <a:prstClr val="black"/>
                </a:solidFill>
                <a:latin typeface="Times New Roman" panose="02020603050405020304" pitchFamily="18" charset="0"/>
                <a:cs typeface="Times New Roman" panose="02020603050405020304" pitchFamily="18" charset="0"/>
              </a:rPr>
              <a:t> </a:t>
            </a:r>
            <a:r>
              <a:rPr sz="2000" dirty="0" err="1">
                <a:solidFill>
                  <a:prstClr val="black"/>
                </a:solidFill>
                <a:latin typeface="Times New Roman" panose="02020603050405020304" pitchFamily="18" charset="0"/>
                <a:cs typeface="Times New Roman" panose="02020603050405020304" pitchFamily="18" charset="0"/>
              </a:rPr>
              <a:t>deficiente</a:t>
            </a:r>
            <a:r>
              <a:rPr sz="2000" spc="-40" dirty="0">
                <a:solidFill>
                  <a:prstClr val="black"/>
                </a:solidFill>
                <a:latin typeface="Times New Roman" panose="02020603050405020304" pitchFamily="18" charset="0"/>
                <a:cs typeface="Times New Roman" panose="02020603050405020304" pitchFamily="18" charset="0"/>
              </a:rPr>
              <a:t> </a:t>
            </a:r>
            <a:r>
              <a:rPr sz="2000" dirty="0" err="1" smtClean="0">
                <a:solidFill>
                  <a:prstClr val="black"/>
                </a:solidFill>
                <a:latin typeface="Times New Roman" panose="02020603050405020304" pitchFamily="18" charset="0"/>
                <a:cs typeface="Times New Roman" panose="02020603050405020304" pitchFamily="18" charset="0"/>
              </a:rPr>
              <a:t>regulación</a:t>
            </a:r>
            <a:r>
              <a:rPr lang="es-CL" sz="2000" dirty="0" smtClean="0">
                <a:solidFill>
                  <a:prstClr val="black"/>
                </a:solidFill>
                <a:latin typeface="Times New Roman" panose="02020603050405020304" pitchFamily="18" charset="0"/>
                <a:cs typeface="Times New Roman" panose="02020603050405020304" pitchFamily="18" charset="0"/>
              </a:rPr>
              <a:t>, tal es el caso de:</a:t>
            </a:r>
            <a:endParaRPr sz="2000" dirty="0">
              <a:solidFill>
                <a:prstClr val="black"/>
              </a:solidFill>
              <a:latin typeface="Times New Roman" panose="02020603050405020304" pitchFamily="18" charset="0"/>
              <a:cs typeface="Times New Roman" panose="02020603050405020304" pitchFamily="18" charset="0"/>
            </a:endParaRPr>
          </a:p>
          <a:p>
            <a:pPr marL="12700" marR="6350" algn="just" defTabSz="914400">
              <a:buFontTx/>
              <a:buAutoNum type="arabicPeriod"/>
              <a:tabLst>
                <a:tab pos="244475" algn="l"/>
              </a:tabLst>
            </a:pPr>
            <a:r>
              <a:rPr sz="2000" spc="-5" dirty="0" smtClean="0">
                <a:solidFill>
                  <a:prstClr val="black"/>
                </a:solidFill>
                <a:latin typeface="Times New Roman" panose="02020603050405020304" pitchFamily="18" charset="0"/>
                <a:cs typeface="Times New Roman" panose="02020603050405020304" pitchFamily="18" charset="0"/>
              </a:rPr>
              <a:t>Las </a:t>
            </a:r>
            <a:r>
              <a:rPr sz="2000" b="1" spc="-5" dirty="0">
                <a:solidFill>
                  <a:prstClr val="black"/>
                </a:solidFill>
                <a:latin typeface="Times New Roman" panose="02020603050405020304" pitchFamily="18" charset="0"/>
                <a:cs typeface="Times New Roman" panose="02020603050405020304" pitchFamily="18" charset="0"/>
              </a:rPr>
              <a:t>potestades normativas </a:t>
            </a:r>
            <a:r>
              <a:rPr sz="2000" spc="-5" dirty="0">
                <a:solidFill>
                  <a:prstClr val="black"/>
                </a:solidFill>
                <a:latin typeface="Times New Roman" panose="02020603050405020304" pitchFamily="18" charset="0"/>
                <a:cs typeface="Times New Roman" panose="02020603050405020304" pitchFamily="18" charset="0"/>
              </a:rPr>
              <a:t>del ente </a:t>
            </a:r>
            <a:r>
              <a:rPr sz="2000" dirty="0">
                <a:solidFill>
                  <a:prstClr val="black"/>
                </a:solidFill>
                <a:latin typeface="Times New Roman" panose="02020603050405020304" pitchFamily="18" charset="0"/>
                <a:cs typeface="Times New Roman" panose="02020603050405020304" pitchFamily="18" charset="0"/>
              </a:rPr>
              <a:t>a </a:t>
            </a:r>
            <a:r>
              <a:rPr sz="2000" spc="-5" dirty="0">
                <a:solidFill>
                  <a:prstClr val="black"/>
                </a:solidFill>
                <a:latin typeface="Times New Roman" panose="02020603050405020304" pitchFamily="18" charset="0"/>
                <a:cs typeface="Times New Roman" panose="02020603050405020304" pitchFamily="18" charset="0"/>
              </a:rPr>
              <a:t>cargo del gobierno judicial </a:t>
            </a:r>
            <a:r>
              <a:rPr sz="2000" dirty="0">
                <a:solidFill>
                  <a:prstClr val="black"/>
                </a:solidFill>
                <a:latin typeface="Times New Roman" panose="02020603050405020304" pitchFamily="18" charset="0"/>
                <a:cs typeface="Times New Roman" panose="02020603050405020304" pitchFamily="18" charset="0"/>
              </a:rPr>
              <a:t>y la </a:t>
            </a:r>
            <a:r>
              <a:rPr sz="2000" spc="-5" dirty="0">
                <a:solidFill>
                  <a:prstClr val="black"/>
                </a:solidFill>
                <a:latin typeface="Times New Roman" panose="02020603050405020304" pitchFamily="18" charset="0"/>
                <a:cs typeface="Times New Roman" panose="02020603050405020304" pitchFamily="18" charset="0"/>
              </a:rPr>
              <a:t>forma </a:t>
            </a:r>
            <a:r>
              <a:rPr sz="2000" dirty="0">
                <a:solidFill>
                  <a:prstClr val="black"/>
                </a:solidFill>
                <a:latin typeface="Times New Roman" panose="02020603050405020304" pitchFamily="18" charset="0"/>
                <a:cs typeface="Times New Roman" panose="02020603050405020304" pitchFamily="18" charset="0"/>
              </a:rPr>
              <a:t>y </a:t>
            </a:r>
            <a:r>
              <a:rPr sz="2000" spc="-5" dirty="0">
                <a:solidFill>
                  <a:prstClr val="black"/>
                </a:solidFill>
                <a:latin typeface="Times New Roman" panose="02020603050405020304" pitchFamily="18" charset="0"/>
                <a:cs typeface="Times New Roman" panose="02020603050405020304" pitchFamily="18" charset="0"/>
              </a:rPr>
              <a:t>alcances de </a:t>
            </a:r>
            <a:r>
              <a:rPr sz="2000" spc="-10" dirty="0">
                <a:solidFill>
                  <a:prstClr val="black"/>
                </a:solidFill>
                <a:latin typeface="Times New Roman" panose="02020603050405020304" pitchFamily="18" charset="0"/>
                <a:cs typeface="Times New Roman" panose="02020603050405020304" pitchFamily="18" charset="0"/>
              </a:rPr>
              <a:t>su </a:t>
            </a:r>
            <a:r>
              <a:rPr sz="2000" spc="-5" dirty="0">
                <a:solidFill>
                  <a:prstClr val="black"/>
                </a:solidFill>
                <a:latin typeface="Times New Roman" panose="02020603050405020304" pitchFamily="18" charset="0"/>
                <a:cs typeface="Times New Roman" panose="02020603050405020304" pitchFamily="18" charset="0"/>
              </a:rPr>
              <a:t> incidencia en las políticas públicas judiciales </a:t>
            </a:r>
            <a:r>
              <a:rPr sz="2000" spc="-10" dirty="0">
                <a:solidFill>
                  <a:prstClr val="black"/>
                </a:solidFill>
                <a:latin typeface="Times New Roman" panose="02020603050405020304" pitchFamily="18" charset="0"/>
                <a:cs typeface="Times New Roman" panose="02020603050405020304" pitchFamily="18" charset="0"/>
              </a:rPr>
              <a:t>de </a:t>
            </a:r>
            <a:r>
              <a:rPr sz="2000" spc="-5" dirty="0" err="1">
                <a:solidFill>
                  <a:prstClr val="black"/>
                </a:solidFill>
                <a:latin typeface="Times New Roman" panose="02020603050405020304" pitchFamily="18" charset="0"/>
                <a:cs typeface="Times New Roman" panose="02020603050405020304" pitchFamily="18" charset="0"/>
              </a:rPr>
              <a:t>carácter</a:t>
            </a:r>
            <a:r>
              <a:rPr sz="2000" spc="-5" dirty="0">
                <a:solidFill>
                  <a:prstClr val="black"/>
                </a:solidFill>
                <a:latin typeface="Times New Roman" panose="02020603050405020304" pitchFamily="18" charset="0"/>
                <a:cs typeface="Times New Roman" panose="02020603050405020304" pitchFamily="18" charset="0"/>
              </a:rPr>
              <a:t> </a:t>
            </a:r>
            <a:r>
              <a:rPr sz="2000" spc="-5" dirty="0" smtClean="0">
                <a:solidFill>
                  <a:prstClr val="black"/>
                </a:solidFill>
                <a:latin typeface="Times New Roman" panose="02020603050405020304" pitchFamily="18" charset="0"/>
                <a:cs typeface="Times New Roman" panose="02020603050405020304" pitchFamily="18" charset="0"/>
              </a:rPr>
              <a:t>genera</a:t>
            </a:r>
            <a:r>
              <a:rPr lang="es-CL" sz="2000" spc="-5" dirty="0" smtClean="0">
                <a:solidFill>
                  <a:prstClr val="black"/>
                </a:solidFill>
                <a:latin typeface="Times New Roman" panose="02020603050405020304" pitchFamily="18" charset="0"/>
                <a:cs typeface="Times New Roman" panose="02020603050405020304" pitchFamily="18" charset="0"/>
              </a:rPr>
              <a:t>, que sea capaz de garantizar a todo evento nuestra participación con derecho a voz y voto, como miembros esenciales de la institución.</a:t>
            </a:r>
            <a:endParaRPr sz="2000" dirty="0">
              <a:solidFill>
                <a:prstClr val="black"/>
              </a:solidFill>
              <a:latin typeface="Times New Roman" panose="02020603050405020304" pitchFamily="18" charset="0"/>
              <a:cs typeface="Times New Roman" panose="02020603050405020304" pitchFamily="18" charset="0"/>
            </a:endParaRPr>
          </a:p>
          <a:p>
            <a:pPr marL="12700" marR="5715" algn="just" defTabSz="914400">
              <a:buFontTx/>
              <a:buAutoNum type="arabicPeriod"/>
              <a:tabLst>
                <a:tab pos="220345" algn="l"/>
              </a:tabLst>
            </a:pPr>
            <a:r>
              <a:rPr lang="es-CL" sz="2000" b="1" spc="-10" dirty="0" smtClean="0">
                <a:solidFill>
                  <a:prstClr val="black"/>
                </a:solidFill>
                <a:latin typeface="Times New Roman" panose="02020603050405020304" pitchFamily="18" charset="0"/>
                <a:cs typeface="Times New Roman" panose="02020603050405020304" pitchFamily="18" charset="0"/>
              </a:rPr>
              <a:t>Respecto de la </a:t>
            </a:r>
            <a:r>
              <a:rPr sz="2000" b="1" spc="-10" dirty="0" err="1" smtClean="0">
                <a:solidFill>
                  <a:prstClr val="black"/>
                </a:solidFill>
                <a:latin typeface="Times New Roman" panose="02020603050405020304" pitchFamily="18" charset="0"/>
                <a:cs typeface="Times New Roman" panose="02020603050405020304" pitchFamily="18" charset="0"/>
              </a:rPr>
              <a:t>estructura</a:t>
            </a:r>
            <a:r>
              <a:rPr sz="2000" b="1" spc="-10" dirty="0" smtClean="0">
                <a:solidFill>
                  <a:prstClr val="black"/>
                </a:solidFill>
                <a:latin typeface="Times New Roman" panose="02020603050405020304" pitchFamily="18" charset="0"/>
                <a:cs typeface="Times New Roman" panose="02020603050405020304" pitchFamily="18" charset="0"/>
              </a:rPr>
              <a:t> </a:t>
            </a:r>
            <a:r>
              <a:rPr sz="2000" b="1" spc="-10" dirty="0">
                <a:solidFill>
                  <a:prstClr val="black"/>
                </a:solidFill>
                <a:latin typeface="Times New Roman" panose="02020603050405020304" pitchFamily="18" charset="0"/>
                <a:cs typeface="Times New Roman" panose="02020603050405020304" pitchFamily="18" charset="0"/>
              </a:rPr>
              <a:t>de </a:t>
            </a:r>
            <a:r>
              <a:rPr sz="2000" b="1" spc="-10" dirty="0">
                <a:solidFill>
                  <a:prstClr val="black"/>
                </a:solidFill>
                <a:latin typeface="Times New Roman" panose="02020603050405020304" pitchFamily="18" charset="0"/>
                <a:cs typeface="Times New Roman" panose="02020603050405020304" pitchFamily="18" charset="0"/>
              </a:rPr>
              <a:t>gestión </a:t>
            </a:r>
            <a:r>
              <a:rPr sz="2000" b="1" dirty="0">
                <a:solidFill>
                  <a:prstClr val="black"/>
                </a:solidFill>
                <a:latin typeface="Times New Roman" panose="02020603050405020304" pitchFamily="18" charset="0"/>
                <a:cs typeface="Times New Roman" panose="02020603050405020304" pitchFamily="18" charset="0"/>
              </a:rPr>
              <a:t>y </a:t>
            </a:r>
            <a:r>
              <a:rPr sz="2000" b="1" spc="-5" dirty="0">
                <a:solidFill>
                  <a:prstClr val="black"/>
                </a:solidFill>
                <a:latin typeface="Times New Roman" panose="02020603050405020304" pitchFamily="18" charset="0"/>
                <a:cs typeface="Times New Roman" panose="02020603050405020304" pitchFamily="18" charset="0"/>
              </a:rPr>
              <a:t>administración </a:t>
            </a:r>
            <a:r>
              <a:rPr sz="2000" b="1" spc="-10" dirty="0">
                <a:solidFill>
                  <a:prstClr val="black"/>
                </a:solidFill>
                <a:latin typeface="Times New Roman" panose="02020603050405020304" pitchFamily="18" charset="0"/>
                <a:cs typeface="Times New Roman" panose="02020603050405020304" pitchFamily="18" charset="0"/>
              </a:rPr>
              <a:t>financiera </a:t>
            </a:r>
            <a:r>
              <a:rPr sz="2000" spc="-10" dirty="0">
                <a:solidFill>
                  <a:prstClr val="black"/>
                </a:solidFill>
                <a:latin typeface="Times New Roman" panose="02020603050405020304" pitchFamily="18" charset="0"/>
                <a:cs typeface="Times New Roman" panose="02020603050405020304" pitchFamily="18" charset="0"/>
              </a:rPr>
              <a:t>(que </a:t>
            </a:r>
            <a:r>
              <a:rPr sz="2000" spc="-5" dirty="0">
                <a:solidFill>
                  <a:prstClr val="black"/>
                </a:solidFill>
                <a:latin typeface="Times New Roman" panose="02020603050405020304" pitchFamily="18" charset="0"/>
                <a:cs typeface="Times New Roman" panose="02020603050405020304" pitchFamily="18" charset="0"/>
              </a:rPr>
              <a:t>asumiría las competencias de </a:t>
            </a:r>
            <a:r>
              <a:rPr sz="2000" spc="-15" dirty="0">
                <a:solidFill>
                  <a:prstClr val="black"/>
                </a:solidFill>
                <a:latin typeface="Times New Roman" panose="02020603050405020304" pitchFamily="18" charset="0"/>
                <a:cs typeface="Times New Roman" panose="02020603050405020304" pitchFamily="18" charset="0"/>
              </a:rPr>
              <a:t>la </a:t>
            </a:r>
            <a:r>
              <a:rPr sz="2000" spc="-10" dirty="0">
                <a:solidFill>
                  <a:prstClr val="black"/>
                </a:solidFill>
                <a:latin typeface="Times New Roman" panose="02020603050405020304" pitchFamily="18" charset="0"/>
                <a:cs typeface="Times New Roman" panose="02020603050405020304" pitchFamily="18" charset="0"/>
              </a:rPr>
              <a:t> </a:t>
            </a:r>
            <a:r>
              <a:rPr sz="2000" spc="-5" dirty="0">
                <a:solidFill>
                  <a:prstClr val="black"/>
                </a:solidFill>
                <a:latin typeface="Times New Roman" panose="02020603050405020304" pitchFamily="18" charset="0"/>
                <a:cs typeface="Times New Roman" panose="02020603050405020304" pitchFamily="18" charset="0"/>
              </a:rPr>
              <a:t>actual CAPJ), </a:t>
            </a:r>
            <a:r>
              <a:rPr sz="2000" spc="-10" dirty="0">
                <a:solidFill>
                  <a:prstClr val="black"/>
                </a:solidFill>
                <a:latin typeface="Times New Roman" panose="02020603050405020304" pitchFamily="18" charset="0"/>
                <a:cs typeface="Times New Roman" panose="02020603050405020304" pitchFamily="18" charset="0"/>
              </a:rPr>
              <a:t>como la de </a:t>
            </a:r>
            <a:r>
              <a:rPr sz="2000" spc="-5" dirty="0">
                <a:solidFill>
                  <a:prstClr val="black"/>
                </a:solidFill>
                <a:latin typeface="Times New Roman" panose="02020603050405020304" pitchFamily="18" charset="0"/>
                <a:cs typeface="Times New Roman" panose="02020603050405020304" pitchFamily="18" charset="0"/>
              </a:rPr>
              <a:t>personal, debieran ser </a:t>
            </a:r>
            <a:r>
              <a:rPr sz="2000" b="1" spc="-10" dirty="0">
                <a:solidFill>
                  <a:prstClr val="black"/>
                </a:solidFill>
                <a:latin typeface="Times New Roman" panose="02020603050405020304" pitchFamily="18" charset="0"/>
                <a:cs typeface="Times New Roman" panose="02020603050405020304" pitchFamily="18" charset="0"/>
              </a:rPr>
              <a:t>entidades profesionalizadas </a:t>
            </a:r>
            <a:r>
              <a:rPr sz="2000" dirty="0">
                <a:solidFill>
                  <a:prstClr val="black"/>
                </a:solidFill>
                <a:latin typeface="Times New Roman" panose="02020603050405020304" pitchFamily="18" charset="0"/>
                <a:cs typeface="Times New Roman" panose="02020603050405020304" pitchFamily="18" charset="0"/>
              </a:rPr>
              <a:t>a </a:t>
            </a:r>
            <a:r>
              <a:rPr sz="2000" spc="-5" dirty="0">
                <a:solidFill>
                  <a:prstClr val="black"/>
                </a:solidFill>
                <a:latin typeface="Times New Roman" panose="02020603050405020304" pitchFamily="18" charset="0"/>
                <a:cs typeface="Times New Roman" panose="02020603050405020304" pitchFamily="18" charset="0"/>
              </a:rPr>
              <a:t>cargo </a:t>
            </a:r>
            <a:r>
              <a:rPr sz="2000" spc="-10" dirty="0">
                <a:solidFill>
                  <a:prstClr val="black"/>
                </a:solidFill>
                <a:latin typeface="Times New Roman" panose="02020603050405020304" pitchFamily="18" charset="0"/>
                <a:cs typeface="Times New Roman" panose="02020603050405020304" pitchFamily="18" charset="0"/>
              </a:rPr>
              <a:t>de </a:t>
            </a:r>
            <a:r>
              <a:rPr sz="2000" spc="-5" dirty="0">
                <a:solidFill>
                  <a:prstClr val="black"/>
                </a:solidFill>
                <a:latin typeface="Times New Roman" panose="02020603050405020304" pitchFamily="18" charset="0"/>
                <a:cs typeface="Times New Roman" panose="02020603050405020304" pitchFamily="18" charset="0"/>
              </a:rPr>
              <a:t>un director </a:t>
            </a:r>
            <a:r>
              <a:rPr sz="2000" dirty="0">
                <a:solidFill>
                  <a:prstClr val="black"/>
                </a:solidFill>
                <a:latin typeface="Times New Roman" panose="02020603050405020304" pitchFamily="18" charset="0"/>
                <a:cs typeface="Times New Roman" panose="02020603050405020304" pitchFamily="18" charset="0"/>
              </a:rPr>
              <a:t> </a:t>
            </a:r>
            <a:r>
              <a:rPr sz="2000" spc="-5" dirty="0">
                <a:solidFill>
                  <a:prstClr val="black"/>
                </a:solidFill>
                <a:latin typeface="Times New Roman" panose="02020603050405020304" pitchFamily="18" charset="0"/>
                <a:cs typeface="Times New Roman" panose="02020603050405020304" pitchFamily="18" charset="0"/>
              </a:rPr>
              <a:t>responsable,</a:t>
            </a:r>
            <a:r>
              <a:rPr sz="2000" spc="-35" dirty="0">
                <a:solidFill>
                  <a:prstClr val="black"/>
                </a:solidFill>
                <a:latin typeface="Times New Roman" panose="02020603050405020304" pitchFamily="18" charset="0"/>
                <a:cs typeface="Times New Roman" panose="02020603050405020304" pitchFamily="18" charset="0"/>
              </a:rPr>
              <a:t> </a:t>
            </a:r>
            <a:r>
              <a:rPr sz="2000" spc="-5" dirty="0">
                <a:solidFill>
                  <a:prstClr val="black"/>
                </a:solidFill>
                <a:latin typeface="Times New Roman" panose="02020603050405020304" pitchFamily="18" charset="0"/>
                <a:cs typeface="Times New Roman" panose="02020603050405020304" pitchFamily="18" charset="0"/>
              </a:rPr>
              <a:t>elegido</a:t>
            </a:r>
            <a:r>
              <a:rPr sz="2000" spc="-25" dirty="0">
                <a:solidFill>
                  <a:prstClr val="black"/>
                </a:solidFill>
                <a:latin typeface="Times New Roman" panose="02020603050405020304" pitchFamily="18" charset="0"/>
                <a:cs typeface="Times New Roman" panose="02020603050405020304" pitchFamily="18" charset="0"/>
              </a:rPr>
              <a:t> </a:t>
            </a:r>
            <a:r>
              <a:rPr sz="2000" spc="-5" dirty="0">
                <a:solidFill>
                  <a:prstClr val="black"/>
                </a:solidFill>
                <a:latin typeface="Times New Roman" panose="02020603050405020304" pitchFamily="18" charset="0"/>
                <a:cs typeface="Times New Roman" panose="02020603050405020304" pitchFamily="18" charset="0"/>
              </a:rPr>
              <a:t>bajo</a:t>
            </a:r>
            <a:r>
              <a:rPr sz="2000" spc="-20" dirty="0">
                <a:solidFill>
                  <a:prstClr val="black"/>
                </a:solidFill>
                <a:latin typeface="Times New Roman" panose="02020603050405020304" pitchFamily="18" charset="0"/>
                <a:cs typeface="Times New Roman" panose="02020603050405020304" pitchFamily="18" charset="0"/>
              </a:rPr>
              <a:t> </a:t>
            </a:r>
            <a:r>
              <a:rPr sz="2000" spc="-5" dirty="0">
                <a:solidFill>
                  <a:prstClr val="black"/>
                </a:solidFill>
                <a:latin typeface="Times New Roman" panose="02020603050405020304" pitchFamily="18" charset="0"/>
                <a:cs typeface="Times New Roman" panose="02020603050405020304" pitchFamily="18" charset="0"/>
              </a:rPr>
              <a:t>el </a:t>
            </a:r>
            <a:r>
              <a:rPr sz="2000" dirty="0">
                <a:solidFill>
                  <a:prstClr val="black"/>
                </a:solidFill>
                <a:latin typeface="Times New Roman" panose="02020603050405020304" pitchFamily="18" charset="0"/>
                <a:cs typeface="Times New Roman" panose="02020603050405020304" pitchFamily="18" charset="0"/>
              </a:rPr>
              <a:t>sistema</a:t>
            </a:r>
            <a:r>
              <a:rPr sz="2000" spc="-25" dirty="0">
                <a:solidFill>
                  <a:prstClr val="black"/>
                </a:solidFill>
                <a:latin typeface="Times New Roman" panose="02020603050405020304" pitchFamily="18" charset="0"/>
                <a:cs typeface="Times New Roman" panose="02020603050405020304" pitchFamily="18" charset="0"/>
              </a:rPr>
              <a:t> </a:t>
            </a:r>
            <a:r>
              <a:rPr sz="2000" spc="-5" dirty="0">
                <a:solidFill>
                  <a:prstClr val="black"/>
                </a:solidFill>
                <a:latin typeface="Times New Roman" panose="02020603050405020304" pitchFamily="18" charset="0"/>
                <a:cs typeface="Times New Roman" panose="02020603050405020304" pitchFamily="18" charset="0"/>
              </a:rPr>
              <a:t>de</a:t>
            </a:r>
            <a:r>
              <a:rPr sz="2000" spc="-20" dirty="0">
                <a:solidFill>
                  <a:prstClr val="black"/>
                </a:solidFill>
                <a:latin typeface="Times New Roman" panose="02020603050405020304" pitchFamily="18" charset="0"/>
                <a:cs typeface="Times New Roman" panose="02020603050405020304" pitchFamily="18" charset="0"/>
              </a:rPr>
              <a:t> </a:t>
            </a:r>
            <a:r>
              <a:rPr sz="2000" dirty="0">
                <a:solidFill>
                  <a:prstClr val="black"/>
                </a:solidFill>
                <a:latin typeface="Times New Roman" panose="02020603050405020304" pitchFamily="18" charset="0"/>
                <a:cs typeface="Times New Roman" panose="02020603050405020304" pitchFamily="18" charset="0"/>
              </a:rPr>
              <a:t>la</a:t>
            </a:r>
            <a:r>
              <a:rPr sz="2000" spc="-80" dirty="0">
                <a:solidFill>
                  <a:prstClr val="black"/>
                </a:solidFill>
                <a:latin typeface="Times New Roman" panose="02020603050405020304" pitchFamily="18" charset="0"/>
                <a:cs typeface="Times New Roman" panose="02020603050405020304" pitchFamily="18" charset="0"/>
              </a:rPr>
              <a:t> </a:t>
            </a:r>
            <a:r>
              <a:rPr sz="2000" dirty="0">
                <a:solidFill>
                  <a:prstClr val="black"/>
                </a:solidFill>
                <a:latin typeface="Times New Roman" panose="02020603050405020304" pitchFamily="18" charset="0"/>
                <a:cs typeface="Times New Roman" panose="02020603050405020304" pitchFamily="18" charset="0"/>
              </a:rPr>
              <a:t>Alta</a:t>
            </a:r>
            <a:r>
              <a:rPr sz="2000" spc="-20" dirty="0">
                <a:solidFill>
                  <a:prstClr val="black"/>
                </a:solidFill>
                <a:latin typeface="Times New Roman" panose="02020603050405020304" pitchFamily="18" charset="0"/>
                <a:cs typeface="Times New Roman" panose="02020603050405020304" pitchFamily="18" charset="0"/>
              </a:rPr>
              <a:t> </a:t>
            </a:r>
            <a:r>
              <a:rPr sz="2000" dirty="0" err="1">
                <a:solidFill>
                  <a:prstClr val="black"/>
                </a:solidFill>
                <a:latin typeface="Times New Roman" panose="02020603050405020304" pitchFamily="18" charset="0"/>
                <a:cs typeface="Times New Roman" panose="02020603050405020304" pitchFamily="18" charset="0"/>
              </a:rPr>
              <a:t>Dirección</a:t>
            </a:r>
            <a:r>
              <a:rPr sz="2000" spc="-30" dirty="0">
                <a:solidFill>
                  <a:prstClr val="black"/>
                </a:solidFill>
                <a:latin typeface="Times New Roman" panose="02020603050405020304" pitchFamily="18" charset="0"/>
                <a:cs typeface="Times New Roman" panose="02020603050405020304" pitchFamily="18" charset="0"/>
              </a:rPr>
              <a:t> </a:t>
            </a:r>
            <a:r>
              <a:rPr sz="2000" dirty="0" err="1" smtClean="0">
                <a:solidFill>
                  <a:prstClr val="black"/>
                </a:solidFill>
                <a:latin typeface="Times New Roman" panose="02020603050405020304" pitchFamily="18" charset="0"/>
                <a:cs typeface="Times New Roman" panose="02020603050405020304" pitchFamily="18" charset="0"/>
              </a:rPr>
              <a:t>Pública</a:t>
            </a:r>
            <a:r>
              <a:rPr lang="es-CL" sz="2000" dirty="0" smtClean="0">
                <a:solidFill>
                  <a:prstClr val="black"/>
                </a:solidFill>
                <a:latin typeface="Times New Roman" panose="02020603050405020304" pitchFamily="18" charset="0"/>
                <a:cs typeface="Times New Roman" panose="02020603050405020304" pitchFamily="18" charset="0"/>
              </a:rPr>
              <a:t>, siempre sujeto de auditoria y fiscalización externa, por parte de la Contraloría General de la República</a:t>
            </a:r>
            <a:r>
              <a:rPr sz="2000" dirty="0" smtClean="0">
                <a:solidFill>
                  <a:prstClr val="black"/>
                </a:solidFill>
                <a:latin typeface="Times New Roman" panose="02020603050405020304" pitchFamily="18" charset="0"/>
                <a:cs typeface="Times New Roman" panose="02020603050405020304" pitchFamily="18" charset="0"/>
              </a:rPr>
              <a:t>.</a:t>
            </a:r>
            <a:endParaRPr sz="2000" dirty="0">
              <a:solidFill>
                <a:prstClr val="black"/>
              </a:solidFill>
              <a:latin typeface="Times New Roman" panose="02020603050405020304" pitchFamily="18" charset="0"/>
              <a:cs typeface="Times New Roman" panose="02020603050405020304" pitchFamily="18" charset="0"/>
            </a:endParaRPr>
          </a:p>
          <a:p>
            <a:pPr marL="12700" marR="5715" algn="just" defTabSz="914400">
              <a:buFontTx/>
              <a:buAutoNum type="arabicPeriod"/>
              <a:tabLst>
                <a:tab pos="243204" algn="l"/>
              </a:tabLst>
            </a:pPr>
            <a:r>
              <a:rPr sz="2000" spc="-5" dirty="0">
                <a:solidFill>
                  <a:prstClr val="black"/>
                </a:solidFill>
                <a:latin typeface="Times New Roman" panose="02020603050405020304" pitchFamily="18" charset="0"/>
                <a:cs typeface="Times New Roman" panose="02020603050405020304" pitchFamily="18" charset="0"/>
              </a:rPr>
              <a:t>El ente </a:t>
            </a:r>
            <a:r>
              <a:rPr sz="2000" dirty="0">
                <a:solidFill>
                  <a:prstClr val="black"/>
                </a:solidFill>
                <a:latin typeface="Times New Roman" panose="02020603050405020304" pitchFamily="18" charset="0"/>
                <a:cs typeface="Times New Roman" panose="02020603050405020304" pitchFamily="18" charset="0"/>
              </a:rPr>
              <a:t>a </a:t>
            </a:r>
            <a:r>
              <a:rPr sz="2000" spc="-5" dirty="0">
                <a:solidFill>
                  <a:prstClr val="black"/>
                </a:solidFill>
                <a:latin typeface="Times New Roman" panose="02020603050405020304" pitchFamily="18" charset="0"/>
                <a:cs typeface="Times New Roman" panose="02020603050405020304" pitchFamily="18" charset="0"/>
              </a:rPr>
              <a:t>cargo del personal sería responsable de </a:t>
            </a:r>
            <a:r>
              <a:rPr sz="2000" b="1" spc="-5" dirty="0">
                <a:solidFill>
                  <a:prstClr val="black"/>
                </a:solidFill>
                <a:latin typeface="Times New Roman" panose="02020603050405020304" pitchFamily="18" charset="0"/>
                <a:cs typeface="Times New Roman" panose="02020603050405020304" pitchFamily="18" charset="0"/>
              </a:rPr>
              <a:t>administrar </a:t>
            </a:r>
            <a:r>
              <a:rPr sz="2000" b="1" spc="-10" dirty="0">
                <a:solidFill>
                  <a:prstClr val="black"/>
                </a:solidFill>
                <a:latin typeface="Times New Roman" panose="02020603050405020304" pitchFamily="18" charset="0"/>
                <a:cs typeface="Times New Roman" panose="02020603050405020304" pitchFamily="18" charset="0"/>
              </a:rPr>
              <a:t>el </a:t>
            </a:r>
            <a:r>
              <a:rPr sz="2000" b="1" spc="-5" dirty="0">
                <a:solidFill>
                  <a:prstClr val="black"/>
                </a:solidFill>
                <a:latin typeface="Times New Roman" panose="02020603050405020304" pitchFamily="18" charset="0"/>
                <a:cs typeface="Times New Roman" panose="02020603050405020304" pitchFamily="18" charset="0"/>
              </a:rPr>
              <a:t>sistema </a:t>
            </a:r>
            <a:r>
              <a:rPr sz="2000" b="1" spc="-10" dirty="0">
                <a:solidFill>
                  <a:prstClr val="black"/>
                </a:solidFill>
                <a:latin typeface="Times New Roman" panose="02020603050405020304" pitchFamily="18" charset="0"/>
                <a:cs typeface="Times New Roman" panose="02020603050405020304" pitchFamily="18" charset="0"/>
              </a:rPr>
              <a:t>de </a:t>
            </a:r>
            <a:r>
              <a:rPr sz="2000" b="1" spc="-5" dirty="0">
                <a:solidFill>
                  <a:prstClr val="black"/>
                </a:solidFill>
                <a:latin typeface="Times New Roman" panose="02020603050405020304" pitchFamily="18" charset="0"/>
                <a:cs typeface="Times New Roman" panose="02020603050405020304" pitchFamily="18" charset="0"/>
              </a:rPr>
              <a:t>nombramientos</a:t>
            </a:r>
            <a:r>
              <a:rPr sz="2000" b="1" spc="-5" dirty="0">
                <a:solidFill>
                  <a:prstClr val="black"/>
                </a:solidFill>
                <a:latin typeface="Times New Roman" panose="02020603050405020304" pitchFamily="18" charset="0"/>
                <a:cs typeface="Times New Roman" panose="02020603050405020304" pitchFamily="18" charset="0"/>
              </a:rPr>
              <a:t>, </a:t>
            </a:r>
            <a:r>
              <a:rPr sz="2000" b="1" dirty="0">
                <a:solidFill>
                  <a:prstClr val="black"/>
                </a:solidFill>
                <a:latin typeface="Times New Roman" panose="02020603050405020304" pitchFamily="18" charset="0"/>
                <a:cs typeface="Times New Roman" panose="02020603050405020304" pitchFamily="18" charset="0"/>
              </a:rPr>
              <a:t> </a:t>
            </a:r>
            <a:r>
              <a:rPr sz="2000" b="1" spc="-5" dirty="0" err="1" smtClean="0">
                <a:solidFill>
                  <a:prstClr val="black"/>
                </a:solidFill>
                <a:latin typeface="Times New Roman" panose="02020603050405020304" pitchFamily="18" charset="0"/>
                <a:cs typeface="Times New Roman" panose="02020603050405020304" pitchFamily="18" charset="0"/>
              </a:rPr>
              <a:t>calificaciones</a:t>
            </a:r>
            <a:r>
              <a:rPr lang="es-CL" sz="2000" b="1" spc="-5" dirty="0" smtClean="0">
                <a:solidFill>
                  <a:prstClr val="black"/>
                </a:solidFill>
                <a:latin typeface="Times New Roman" panose="02020603050405020304" pitchFamily="18" charset="0"/>
                <a:cs typeface="Times New Roman" panose="02020603050405020304" pitchFamily="18" charset="0"/>
              </a:rPr>
              <a:t>, régimen </a:t>
            </a:r>
            <a:r>
              <a:rPr lang="es-CL" sz="2000" b="1" spc="-5" dirty="0" err="1" smtClean="0">
                <a:solidFill>
                  <a:prstClr val="black"/>
                </a:solidFill>
                <a:latin typeface="Times New Roman" panose="02020603050405020304" pitchFamily="18" charset="0"/>
                <a:cs typeface="Times New Roman" panose="02020603050405020304" pitchFamily="18" charset="0"/>
              </a:rPr>
              <a:t>disciplianrio</a:t>
            </a:r>
            <a:r>
              <a:rPr sz="2000" b="1" spc="-5" dirty="0" smtClean="0">
                <a:solidFill>
                  <a:prstClr val="black"/>
                </a:solidFill>
                <a:latin typeface="Times New Roman" panose="02020603050405020304" pitchFamily="18" charset="0"/>
                <a:cs typeface="Times New Roman" panose="02020603050405020304" pitchFamily="18" charset="0"/>
              </a:rPr>
              <a:t> </a:t>
            </a:r>
            <a:r>
              <a:rPr sz="2000" b="1" dirty="0">
                <a:solidFill>
                  <a:prstClr val="black"/>
                </a:solidFill>
                <a:latin typeface="Times New Roman" panose="02020603050405020304" pitchFamily="18" charset="0"/>
                <a:cs typeface="Times New Roman" panose="02020603050405020304" pitchFamily="18" charset="0"/>
              </a:rPr>
              <a:t>y </a:t>
            </a:r>
            <a:r>
              <a:rPr sz="2000" b="1" spc="-5" dirty="0">
                <a:solidFill>
                  <a:prstClr val="black"/>
                </a:solidFill>
                <a:latin typeface="Times New Roman" panose="02020603050405020304" pitchFamily="18" charset="0"/>
                <a:cs typeface="Times New Roman" panose="02020603050405020304" pitchFamily="18" charset="0"/>
              </a:rPr>
              <a:t>ascensos</a:t>
            </a:r>
            <a:r>
              <a:rPr sz="2000" spc="-5" dirty="0">
                <a:solidFill>
                  <a:prstClr val="black"/>
                </a:solidFill>
                <a:latin typeface="Times New Roman" panose="02020603050405020304" pitchFamily="18" charset="0"/>
                <a:cs typeface="Times New Roman" panose="02020603050405020304" pitchFamily="18" charset="0"/>
              </a:rPr>
              <a:t>, </a:t>
            </a:r>
            <a:r>
              <a:rPr lang="es-CL" sz="2000" spc="-5" dirty="0" smtClean="0">
                <a:solidFill>
                  <a:prstClr val="black"/>
                </a:solidFill>
                <a:latin typeface="Times New Roman" panose="02020603050405020304" pitchFamily="18" charset="0"/>
                <a:cs typeface="Times New Roman" panose="02020603050405020304" pitchFamily="18" charset="0"/>
              </a:rPr>
              <a:t>que resguarde la Carrera Funcionaria Efectiva entendida esta como un derecho fundamental.</a:t>
            </a:r>
          </a:p>
          <a:p>
            <a:pPr marL="12700" marR="5715" algn="just" defTabSz="914400">
              <a:tabLst>
                <a:tab pos="243204" algn="l"/>
              </a:tabLst>
            </a:pPr>
            <a:endParaRPr sz="1400" dirty="0">
              <a:solidFill>
                <a:prstClr val="black"/>
              </a:solidFill>
              <a:latin typeface="Arial"/>
              <a:cs typeface="Arial"/>
            </a:endParaRPr>
          </a:p>
        </p:txBody>
      </p:sp>
    </p:spTree>
    <p:extLst>
      <p:ext uri="{BB962C8B-B14F-4D97-AF65-F5344CB8AC3E}">
        <p14:creationId xmlns:p14="http://schemas.microsoft.com/office/powerpoint/2010/main" val="10171081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28675" y="503682"/>
            <a:ext cx="10415588" cy="5030223"/>
          </a:xfrm>
          <a:prstGeom prst="rect">
            <a:avLst/>
          </a:prstGeom>
        </p:spPr>
        <p:txBody>
          <a:bodyPr vert="horz" wrap="square" lIns="0" tIns="13335" rIns="0" bIns="0" rtlCol="0">
            <a:spAutoFit/>
          </a:bodyPr>
          <a:lstStyle/>
          <a:p>
            <a:pPr marL="12700">
              <a:spcBef>
                <a:spcPts val="105"/>
              </a:spcBef>
            </a:pPr>
            <a:r>
              <a:rPr sz="1400" b="1" spc="-5" dirty="0">
                <a:latin typeface="Arial"/>
                <a:cs typeface="Arial"/>
              </a:rPr>
              <a:t>Fuentes:</a:t>
            </a:r>
            <a:endParaRPr sz="1400" dirty="0">
              <a:latin typeface="Arial"/>
              <a:cs typeface="Arial"/>
            </a:endParaRPr>
          </a:p>
          <a:p>
            <a:pPr>
              <a:spcBef>
                <a:spcPts val="25"/>
              </a:spcBef>
            </a:pPr>
            <a:endParaRPr sz="1400" dirty="0">
              <a:latin typeface="Arial"/>
              <a:cs typeface="Arial"/>
            </a:endParaRPr>
          </a:p>
          <a:p>
            <a:pPr marL="299085" indent="-287020">
              <a:buFont typeface="Wingdings"/>
              <a:buChar char=""/>
              <a:tabLst>
                <a:tab pos="299085" algn="l"/>
                <a:tab pos="299720" algn="l"/>
              </a:tabLst>
            </a:pPr>
            <a:r>
              <a:rPr sz="1400" spc="-5" dirty="0">
                <a:latin typeface="Arial"/>
                <a:cs typeface="Arial"/>
              </a:rPr>
              <a:t>Gobierno</a:t>
            </a:r>
            <a:r>
              <a:rPr sz="1400" spc="-40" dirty="0">
                <a:latin typeface="Arial"/>
                <a:cs typeface="Arial"/>
              </a:rPr>
              <a:t> </a:t>
            </a:r>
            <a:r>
              <a:rPr sz="1400" spc="-5" dirty="0">
                <a:latin typeface="Arial"/>
                <a:cs typeface="Arial"/>
              </a:rPr>
              <a:t>Judicial,</a:t>
            </a:r>
            <a:r>
              <a:rPr sz="1400" spc="-15" dirty="0">
                <a:latin typeface="Arial"/>
                <a:cs typeface="Arial"/>
              </a:rPr>
              <a:t> </a:t>
            </a:r>
            <a:r>
              <a:rPr sz="1400" spc="-5" dirty="0">
                <a:latin typeface="Arial"/>
                <a:cs typeface="Arial"/>
              </a:rPr>
              <a:t>Independencia</a:t>
            </a:r>
            <a:r>
              <a:rPr sz="1400" spc="-35" dirty="0">
                <a:latin typeface="Arial"/>
                <a:cs typeface="Arial"/>
              </a:rPr>
              <a:t> </a:t>
            </a:r>
            <a:r>
              <a:rPr sz="1400" dirty="0">
                <a:latin typeface="Arial"/>
                <a:cs typeface="Arial"/>
              </a:rPr>
              <a:t>y </a:t>
            </a:r>
            <a:r>
              <a:rPr sz="1400" spc="-5" dirty="0">
                <a:latin typeface="Arial"/>
                <a:cs typeface="Arial"/>
              </a:rPr>
              <a:t>fortalecimiento</a:t>
            </a:r>
            <a:r>
              <a:rPr sz="1400" spc="-35" dirty="0">
                <a:latin typeface="Arial"/>
                <a:cs typeface="Arial"/>
              </a:rPr>
              <a:t> </a:t>
            </a:r>
            <a:r>
              <a:rPr sz="1400" spc="-5" dirty="0">
                <a:latin typeface="Arial"/>
                <a:cs typeface="Arial"/>
              </a:rPr>
              <a:t>del</a:t>
            </a:r>
            <a:r>
              <a:rPr sz="1400" spc="-10" dirty="0">
                <a:latin typeface="Arial"/>
                <a:cs typeface="Arial"/>
              </a:rPr>
              <a:t> </a:t>
            </a:r>
            <a:r>
              <a:rPr sz="1400" spc="-5" dirty="0">
                <a:latin typeface="Arial"/>
                <a:cs typeface="Arial"/>
              </a:rPr>
              <a:t>Poder</a:t>
            </a:r>
            <a:r>
              <a:rPr sz="1400" spc="-15" dirty="0">
                <a:latin typeface="Arial"/>
                <a:cs typeface="Arial"/>
              </a:rPr>
              <a:t> </a:t>
            </a:r>
            <a:r>
              <a:rPr sz="1400" spc="-5" dirty="0">
                <a:latin typeface="Arial"/>
                <a:cs typeface="Arial"/>
              </a:rPr>
              <a:t>Judicial</a:t>
            </a:r>
            <a:r>
              <a:rPr sz="1400" spc="-20" dirty="0">
                <a:latin typeface="Arial"/>
                <a:cs typeface="Arial"/>
              </a:rPr>
              <a:t> </a:t>
            </a:r>
            <a:r>
              <a:rPr sz="1400" spc="-5" dirty="0">
                <a:latin typeface="Arial"/>
                <a:cs typeface="Arial"/>
              </a:rPr>
              <a:t>en</a:t>
            </a:r>
            <a:r>
              <a:rPr sz="1400" spc="-85" dirty="0">
                <a:latin typeface="Arial"/>
                <a:cs typeface="Arial"/>
              </a:rPr>
              <a:t> </a:t>
            </a:r>
            <a:r>
              <a:rPr sz="1400" spc="-5" dirty="0">
                <a:latin typeface="Arial"/>
                <a:cs typeface="Arial"/>
              </a:rPr>
              <a:t>América</a:t>
            </a:r>
            <a:r>
              <a:rPr sz="1400" spc="-30" dirty="0">
                <a:latin typeface="Arial"/>
                <a:cs typeface="Arial"/>
              </a:rPr>
              <a:t> </a:t>
            </a:r>
            <a:r>
              <a:rPr sz="1400" spc="-5" dirty="0">
                <a:latin typeface="Arial"/>
                <a:cs typeface="Arial"/>
              </a:rPr>
              <a:t>Latina.</a:t>
            </a:r>
            <a:r>
              <a:rPr sz="1400" spc="-30" dirty="0">
                <a:latin typeface="Arial"/>
                <a:cs typeface="Arial"/>
              </a:rPr>
              <a:t> </a:t>
            </a:r>
            <a:r>
              <a:rPr sz="1400" spc="-5" dirty="0">
                <a:latin typeface="Arial"/>
                <a:cs typeface="Arial"/>
              </a:rPr>
              <a:t>CEJ</a:t>
            </a:r>
            <a:endParaRPr sz="1400" dirty="0">
              <a:latin typeface="Arial"/>
              <a:cs typeface="Arial"/>
            </a:endParaRPr>
          </a:p>
          <a:p>
            <a:pPr>
              <a:spcBef>
                <a:spcPts val="10"/>
              </a:spcBef>
              <a:buFont typeface="Wingdings"/>
              <a:buChar char=""/>
            </a:pPr>
            <a:endParaRPr sz="1450" dirty="0">
              <a:latin typeface="Arial"/>
              <a:cs typeface="Arial"/>
            </a:endParaRPr>
          </a:p>
          <a:p>
            <a:pPr marL="299085" indent="-287020">
              <a:buFont typeface="Wingdings"/>
              <a:buChar char=""/>
              <a:tabLst>
                <a:tab pos="299085" algn="l"/>
                <a:tab pos="299720" algn="l"/>
              </a:tabLst>
            </a:pPr>
            <a:r>
              <a:rPr sz="1400" dirty="0">
                <a:latin typeface="Arial"/>
                <a:cs typeface="Arial"/>
              </a:rPr>
              <a:t>Acta</a:t>
            </a:r>
            <a:r>
              <a:rPr sz="1400" spc="-50" dirty="0">
                <a:latin typeface="Arial"/>
                <a:cs typeface="Arial"/>
              </a:rPr>
              <a:t> </a:t>
            </a:r>
            <a:r>
              <a:rPr sz="1400" spc="-5" dirty="0">
                <a:latin typeface="Arial"/>
                <a:cs typeface="Arial"/>
              </a:rPr>
              <a:t>56-2014.</a:t>
            </a:r>
            <a:endParaRPr sz="1400" dirty="0">
              <a:latin typeface="Arial"/>
              <a:cs typeface="Arial"/>
            </a:endParaRPr>
          </a:p>
          <a:p>
            <a:pPr>
              <a:spcBef>
                <a:spcPts val="15"/>
              </a:spcBef>
              <a:buFont typeface="Wingdings"/>
              <a:buChar char=""/>
            </a:pPr>
            <a:endParaRPr sz="1450" dirty="0">
              <a:latin typeface="Arial"/>
              <a:cs typeface="Arial"/>
            </a:endParaRPr>
          </a:p>
          <a:p>
            <a:pPr marL="299085" indent="-287020">
              <a:buFont typeface="Wingdings"/>
              <a:buChar char=""/>
              <a:tabLst>
                <a:tab pos="299085" algn="l"/>
                <a:tab pos="299720" algn="l"/>
              </a:tabLst>
            </a:pPr>
            <a:r>
              <a:rPr sz="1400" dirty="0">
                <a:latin typeface="Arial"/>
                <a:cs typeface="Arial"/>
              </a:rPr>
              <a:t>Acta</a:t>
            </a:r>
            <a:r>
              <a:rPr sz="1400" spc="-60" dirty="0">
                <a:latin typeface="Arial"/>
                <a:cs typeface="Arial"/>
              </a:rPr>
              <a:t> </a:t>
            </a:r>
            <a:r>
              <a:rPr sz="1400" dirty="0">
                <a:latin typeface="Arial"/>
                <a:cs typeface="Arial"/>
              </a:rPr>
              <a:t>186-2014.</a:t>
            </a:r>
          </a:p>
          <a:p>
            <a:pPr>
              <a:spcBef>
                <a:spcPts val="15"/>
              </a:spcBef>
              <a:buFont typeface="Wingdings"/>
              <a:buChar char=""/>
            </a:pPr>
            <a:endParaRPr sz="1450" dirty="0">
              <a:latin typeface="Arial"/>
              <a:cs typeface="Arial"/>
            </a:endParaRPr>
          </a:p>
          <a:p>
            <a:pPr marL="299085" indent="-287020">
              <a:buFont typeface="Wingdings"/>
              <a:buChar char=""/>
              <a:tabLst>
                <a:tab pos="299085" algn="l"/>
                <a:tab pos="299720" algn="l"/>
              </a:tabLst>
            </a:pPr>
            <a:r>
              <a:rPr sz="1400" dirty="0">
                <a:latin typeface="Arial"/>
                <a:cs typeface="Arial"/>
              </a:rPr>
              <a:t>Amunátegui</a:t>
            </a:r>
            <a:r>
              <a:rPr sz="1400" spc="-35" dirty="0">
                <a:latin typeface="Arial"/>
                <a:cs typeface="Arial"/>
              </a:rPr>
              <a:t> </a:t>
            </a:r>
            <a:r>
              <a:rPr sz="1400" dirty="0">
                <a:latin typeface="Arial"/>
                <a:cs typeface="Arial"/>
              </a:rPr>
              <a:t>Echeverría,</a:t>
            </a:r>
            <a:r>
              <a:rPr sz="1400" spc="-110" dirty="0">
                <a:latin typeface="Arial"/>
                <a:cs typeface="Arial"/>
              </a:rPr>
              <a:t> </a:t>
            </a:r>
            <a:r>
              <a:rPr sz="1400" dirty="0">
                <a:latin typeface="Arial"/>
                <a:cs typeface="Arial"/>
              </a:rPr>
              <a:t>Andrés.</a:t>
            </a:r>
            <a:r>
              <a:rPr sz="1400" spc="-35" dirty="0">
                <a:latin typeface="Arial"/>
                <a:cs typeface="Arial"/>
              </a:rPr>
              <a:t> </a:t>
            </a:r>
            <a:r>
              <a:rPr sz="1400" spc="-20" dirty="0">
                <a:latin typeface="Arial"/>
                <a:cs typeface="Arial"/>
              </a:rPr>
              <a:t>2011.</a:t>
            </a:r>
            <a:r>
              <a:rPr sz="1400" spc="-25" dirty="0">
                <a:latin typeface="Arial"/>
                <a:cs typeface="Arial"/>
              </a:rPr>
              <a:t> </a:t>
            </a:r>
            <a:r>
              <a:rPr sz="1400" dirty="0">
                <a:latin typeface="Arial"/>
                <a:cs typeface="Arial"/>
              </a:rPr>
              <a:t>El</a:t>
            </a:r>
            <a:r>
              <a:rPr sz="1400" spc="10" dirty="0">
                <a:latin typeface="Arial"/>
                <a:cs typeface="Arial"/>
              </a:rPr>
              <a:t> </a:t>
            </a:r>
            <a:r>
              <a:rPr sz="1400" spc="-5" dirty="0">
                <a:latin typeface="Arial"/>
                <a:cs typeface="Arial"/>
              </a:rPr>
              <a:t>protagonismo</a:t>
            </a:r>
            <a:r>
              <a:rPr sz="1400" spc="-40" dirty="0">
                <a:latin typeface="Arial"/>
                <a:cs typeface="Arial"/>
              </a:rPr>
              <a:t> </a:t>
            </a:r>
            <a:r>
              <a:rPr sz="1400" dirty="0">
                <a:latin typeface="Arial"/>
                <a:cs typeface="Arial"/>
              </a:rPr>
              <a:t>político</a:t>
            </a:r>
            <a:r>
              <a:rPr sz="1400" spc="-40" dirty="0">
                <a:latin typeface="Arial"/>
                <a:cs typeface="Arial"/>
              </a:rPr>
              <a:t> </a:t>
            </a:r>
            <a:r>
              <a:rPr sz="1400" dirty="0">
                <a:latin typeface="Arial"/>
                <a:cs typeface="Arial"/>
              </a:rPr>
              <a:t>del</a:t>
            </a:r>
            <a:r>
              <a:rPr sz="1400" spc="-5" dirty="0">
                <a:latin typeface="Arial"/>
                <a:cs typeface="Arial"/>
              </a:rPr>
              <a:t> </a:t>
            </a:r>
            <a:r>
              <a:rPr sz="1400" dirty="0">
                <a:latin typeface="Arial"/>
                <a:cs typeface="Arial"/>
              </a:rPr>
              <a:t>Poder</a:t>
            </a:r>
            <a:r>
              <a:rPr sz="1400" spc="-15" dirty="0">
                <a:latin typeface="Arial"/>
                <a:cs typeface="Arial"/>
              </a:rPr>
              <a:t> </a:t>
            </a:r>
            <a:r>
              <a:rPr sz="1400" dirty="0">
                <a:latin typeface="Arial"/>
                <a:cs typeface="Arial"/>
              </a:rPr>
              <a:t>Judicial</a:t>
            </a:r>
            <a:r>
              <a:rPr sz="1400" spc="-40" dirty="0">
                <a:latin typeface="Arial"/>
                <a:cs typeface="Arial"/>
              </a:rPr>
              <a:t> </a:t>
            </a:r>
            <a:r>
              <a:rPr sz="1400" dirty="0">
                <a:latin typeface="Arial"/>
                <a:cs typeface="Arial"/>
              </a:rPr>
              <a:t>entre</a:t>
            </a:r>
            <a:r>
              <a:rPr sz="1400" spc="-30" dirty="0">
                <a:latin typeface="Arial"/>
                <a:cs typeface="Arial"/>
              </a:rPr>
              <a:t> </a:t>
            </a:r>
            <a:r>
              <a:rPr sz="1400" dirty="0">
                <a:latin typeface="Arial"/>
                <a:cs typeface="Arial"/>
              </a:rPr>
              <a:t>los años</a:t>
            </a:r>
            <a:endParaRPr sz="1400" dirty="0">
              <a:latin typeface="Arial"/>
              <a:cs typeface="Arial"/>
            </a:endParaRPr>
          </a:p>
          <a:p>
            <a:pPr marL="299085"/>
            <a:r>
              <a:rPr sz="1400" dirty="0">
                <a:latin typeface="Arial"/>
                <a:cs typeface="Arial"/>
              </a:rPr>
              <a:t>1965</a:t>
            </a:r>
            <a:r>
              <a:rPr sz="1400" spc="-20" dirty="0">
                <a:latin typeface="Arial"/>
                <a:cs typeface="Arial"/>
              </a:rPr>
              <a:t> </a:t>
            </a:r>
            <a:r>
              <a:rPr sz="1400" dirty="0">
                <a:latin typeface="Arial"/>
                <a:cs typeface="Arial"/>
              </a:rPr>
              <a:t>y</a:t>
            </a:r>
            <a:r>
              <a:rPr sz="1400" spc="-10" dirty="0">
                <a:latin typeface="Arial"/>
                <a:cs typeface="Arial"/>
              </a:rPr>
              <a:t> </a:t>
            </a:r>
            <a:r>
              <a:rPr sz="1400" dirty="0">
                <a:latin typeface="Arial"/>
                <a:cs typeface="Arial"/>
              </a:rPr>
              <a:t>1973.</a:t>
            </a:r>
            <a:r>
              <a:rPr sz="1400" spc="-25" dirty="0">
                <a:latin typeface="Arial"/>
                <a:cs typeface="Arial"/>
              </a:rPr>
              <a:t> </a:t>
            </a:r>
            <a:r>
              <a:rPr sz="1400" spc="-5" dirty="0">
                <a:latin typeface="Arial"/>
                <a:cs typeface="Arial"/>
              </a:rPr>
              <a:t>Revista </a:t>
            </a:r>
            <a:r>
              <a:rPr sz="1400" dirty="0">
                <a:latin typeface="Arial"/>
                <a:cs typeface="Arial"/>
              </a:rPr>
              <a:t>de</a:t>
            </a:r>
            <a:r>
              <a:rPr sz="1400" spc="-20" dirty="0">
                <a:latin typeface="Arial"/>
                <a:cs typeface="Arial"/>
              </a:rPr>
              <a:t> </a:t>
            </a:r>
            <a:r>
              <a:rPr sz="1400" dirty="0">
                <a:latin typeface="Arial"/>
                <a:cs typeface="Arial"/>
              </a:rPr>
              <a:t>Derecho</a:t>
            </a:r>
            <a:r>
              <a:rPr sz="1400" spc="-25" dirty="0">
                <a:latin typeface="Arial"/>
                <a:cs typeface="Arial"/>
              </a:rPr>
              <a:t> </a:t>
            </a:r>
            <a:r>
              <a:rPr sz="1400" dirty="0">
                <a:latin typeface="Arial"/>
                <a:cs typeface="Arial"/>
              </a:rPr>
              <a:t>de</a:t>
            </a:r>
            <a:r>
              <a:rPr sz="1400" spc="-5" dirty="0">
                <a:latin typeface="Arial"/>
                <a:cs typeface="Arial"/>
              </a:rPr>
              <a:t> </a:t>
            </a:r>
            <a:r>
              <a:rPr sz="1400" dirty="0">
                <a:latin typeface="Arial"/>
                <a:cs typeface="Arial"/>
              </a:rPr>
              <a:t>la</a:t>
            </a:r>
            <a:r>
              <a:rPr sz="1400" spc="-5" dirty="0">
                <a:latin typeface="Arial"/>
                <a:cs typeface="Arial"/>
              </a:rPr>
              <a:t> </a:t>
            </a:r>
            <a:r>
              <a:rPr sz="1400" dirty="0">
                <a:latin typeface="Arial"/>
                <a:cs typeface="Arial"/>
              </a:rPr>
              <a:t>Pontificia</a:t>
            </a:r>
            <a:r>
              <a:rPr sz="1400" spc="-40" dirty="0">
                <a:latin typeface="Arial"/>
                <a:cs typeface="Arial"/>
              </a:rPr>
              <a:t> </a:t>
            </a:r>
            <a:r>
              <a:rPr sz="1400" spc="-5" dirty="0">
                <a:latin typeface="Arial"/>
                <a:cs typeface="Arial"/>
              </a:rPr>
              <a:t>Universidad</a:t>
            </a:r>
            <a:r>
              <a:rPr sz="1400" spc="-20" dirty="0">
                <a:latin typeface="Arial"/>
                <a:cs typeface="Arial"/>
              </a:rPr>
              <a:t> </a:t>
            </a:r>
            <a:r>
              <a:rPr sz="1400" dirty="0">
                <a:latin typeface="Arial"/>
                <a:cs typeface="Arial"/>
              </a:rPr>
              <a:t>Católica</a:t>
            </a:r>
            <a:r>
              <a:rPr sz="1400" spc="-25" dirty="0">
                <a:latin typeface="Arial"/>
                <a:cs typeface="Arial"/>
              </a:rPr>
              <a:t> </a:t>
            </a:r>
            <a:r>
              <a:rPr sz="1400" dirty="0">
                <a:latin typeface="Arial"/>
                <a:cs typeface="Arial"/>
              </a:rPr>
              <a:t>de</a:t>
            </a:r>
            <a:r>
              <a:rPr sz="1400" spc="-15" dirty="0">
                <a:latin typeface="Arial"/>
                <a:cs typeface="Arial"/>
              </a:rPr>
              <a:t> </a:t>
            </a:r>
            <a:r>
              <a:rPr sz="1400" spc="-10" dirty="0">
                <a:latin typeface="Arial"/>
                <a:cs typeface="Arial"/>
              </a:rPr>
              <a:t>Valparaíso</a:t>
            </a:r>
            <a:r>
              <a:rPr sz="1400" spc="-40" dirty="0">
                <a:latin typeface="Arial"/>
                <a:cs typeface="Arial"/>
              </a:rPr>
              <a:t> </a:t>
            </a:r>
            <a:r>
              <a:rPr sz="1400" dirty="0">
                <a:latin typeface="Arial"/>
                <a:cs typeface="Arial"/>
              </a:rPr>
              <a:t>36:</a:t>
            </a:r>
            <a:r>
              <a:rPr sz="1400" spc="-15" dirty="0">
                <a:latin typeface="Arial"/>
                <a:cs typeface="Arial"/>
              </a:rPr>
              <a:t> </a:t>
            </a:r>
            <a:r>
              <a:rPr sz="1400" dirty="0">
                <a:latin typeface="Arial"/>
                <a:cs typeface="Arial"/>
              </a:rPr>
              <a:t>619-663.</a:t>
            </a:r>
          </a:p>
          <a:p>
            <a:pPr>
              <a:spcBef>
                <a:spcPts val="10"/>
              </a:spcBef>
            </a:pPr>
            <a:endParaRPr sz="1450" dirty="0">
              <a:latin typeface="Arial"/>
              <a:cs typeface="Arial"/>
            </a:endParaRPr>
          </a:p>
          <a:p>
            <a:pPr marL="299085" marR="131445" indent="-287020">
              <a:buFont typeface="Wingdings"/>
              <a:buChar char=""/>
              <a:tabLst>
                <a:tab pos="299085" algn="l"/>
                <a:tab pos="299720" algn="l"/>
              </a:tabLst>
            </a:pPr>
            <a:r>
              <a:rPr sz="1400" dirty="0">
                <a:latin typeface="Arial"/>
                <a:cs typeface="Arial"/>
              </a:rPr>
              <a:t>Santos,</a:t>
            </a:r>
            <a:r>
              <a:rPr sz="1400" spc="-40" dirty="0">
                <a:latin typeface="Arial"/>
                <a:cs typeface="Arial"/>
              </a:rPr>
              <a:t> </a:t>
            </a:r>
            <a:r>
              <a:rPr sz="1400" dirty="0">
                <a:latin typeface="Arial"/>
                <a:cs typeface="Arial"/>
              </a:rPr>
              <a:t>Boaventura.</a:t>
            </a:r>
            <a:r>
              <a:rPr sz="1400" spc="-40" dirty="0">
                <a:latin typeface="Arial"/>
                <a:cs typeface="Arial"/>
              </a:rPr>
              <a:t> </a:t>
            </a:r>
            <a:r>
              <a:rPr sz="1400" dirty="0">
                <a:latin typeface="Arial"/>
                <a:cs typeface="Arial"/>
              </a:rPr>
              <a:t>2009.</a:t>
            </a:r>
            <a:r>
              <a:rPr sz="1400" spc="-30" dirty="0">
                <a:latin typeface="Arial"/>
                <a:cs typeface="Arial"/>
              </a:rPr>
              <a:t> </a:t>
            </a:r>
            <a:r>
              <a:rPr sz="1400" dirty="0">
                <a:latin typeface="Arial"/>
                <a:cs typeface="Arial"/>
              </a:rPr>
              <a:t>Derecho</a:t>
            </a:r>
            <a:r>
              <a:rPr sz="1400" spc="-30" dirty="0">
                <a:latin typeface="Arial"/>
                <a:cs typeface="Arial"/>
              </a:rPr>
              <a:t> </a:t>
            </a:r>
            <a:r>
              <a:rPr sz="1400" dirty="0">
                <a:latin typeface="Arial"/>
                <a:cs typeface="Arial"/>
              </a:rPr>
              <a:t>y</a:t>
            </a:r>
            <a:r>
              <a:rPr sz="1400" spc="-5" dirty="0">
                <a:latin typeface="Arial"/>
                <a:cs typeface="Arial"/>
              </a:rPr>
              <a:t> </a:t>
            </a:r>
            <a:r>
              <a:rPr sz="1400" dirty="0">
                <a:latin typeface="Arial"/>
                <a:cs typeface="Arial"/>
              </a:rPr>
              <a:t>democracia:</a:t>
            </a:r>
            <a:r>
              <a:rPr sz="1400" spc="-40" dirty="0">
                <a:latin typeface="Arial"/>
                <a:cs typeface="Arial"/>
              </a:rPr>
              <a:t> </a:t>
            </a:r>
            <a:r>
              <a:rPr sz="1400" dirty="0">
                <a:latin typeface="Arial"/>
                <a:cs typeface="Arial"/>
              </a:rPr>
              <a:t>la</a:t>
            </a:r>
            <a:r>
              <a:rPr sz="1400" spc="-20" dirty="0">
                <a:latin typeface="Arial"/>
                <a:cs typeface="Arial"/>
              </a:rPr>
              <a:t> </a:t>
            </a:r>
            <a:r>
              <a:rPr sz="1400" dirty="0">
                <a:latin typeface="Arial"/>
                <a:cs typeface="Arial"/>
              </a:rPr>
              <a:t>reforma</a:t>
            </a:r>
            <a:r>
              <a:rPr sz="1400" spc="-30" dirty="0">
                <a:latin typeface="Arial"/>
                <a:cs typeface="Arial"/>
              </a:rPr>
              <a:t> </a:t>
            </a:r>
            <a:r>
              <a:rPr sz="1400" dirty="0">
                <a:latin typeface="Arial"/>
                <a:cs typeface="Arial"/>
              </a:rPr>
              <a:t>global</a:t>
            </a:r>
            <a:r>
              <a:rPr sz="1400" spc="-40" dirty="0">
                <a:latin typeface="Arial"/>
                <a:cs typeface="Arial"/>
              </a:rPr>
              <a:t> </a:t>
            </a:r>
            <a:r>
              <a:rPr sz="1400" dirty="0">
                <a:latin typeface="Arial"/>
                <a:cs typeface="Arial"/>
              </a:rPr>
              <a:t>de</a:t>
            </a:r>
            <a:r>
              <a:rPr sz="1400" spc="-10" dirty="0">
                <a:latin typeface="Arial"/>
                <a:cs typeface="Arial"/>
              </a:rPr>
              <a:t> </a:t>
            </a:r>
            <a:r>
              <a:rPr sz="1400" dirty="0">
                <a:latin typeface="Arial"/>
                <a:cs typeface="Arial"/>
              </a:rPr>
              <a:t>la</a:t>
            </a:r>
            <a:r>
              <a:rPr sz="1400" spc="-10" dirty="0">
                <a:latin typeface="Arial"/>
                <a:cs typeface="Arial"/>
              </a:rPr>
              <a:t> </a:t>
            </a:r>
            <a:r>
              <a:rPr sz="1400" dirty="0">
                <a:latin typeface="Arial"/>
                <a:cs typeface="Arial"/>
              </a:rPr>
              <a:t>justicia.</a:t>
            </a:r>
            <a:r>
              <a:rPr sz="1400" spc="-40" dirty="0">
                <a:latin typeface="Arial"/>
                <a:cs typeface="Arial"/>
              </a:rPr>
              <a:t> </a:t>
            </a:r>
            <a:r>
              <a:rPr sz="1400" dirty="0">
                <a:latin typeface="Arial"/>
                <a:cs typeface="Arial"/>
              </a:rPr>
              <a:t>En</a:t>
            </a:r>
            <a:r>
              <a:rPr sz="1400" spc="-10" dirty="0">
                <a:latin typeface="Arial"/>
                <a:cs typeface="Arial"/>
              </a:rPr>
              <a:t> </a:t>
            </a:r>
            <a:r>
              <a:rPr sz="1400" dirty="0">
                <a:latin typeface="Arial"/>
                <a:cs typeface="Arial"/>
              </a:rPr>
              <a:t>Sociología </a:t>
            </a:r>
            <a:r>
              <a:rPr sz="1400" spc="-375" dirty="0">
                <a:latin typeface="Arial"/>
                <a:cs typeface="Arial"/>
              </a:rPr>
              <a:t> </a:t>
            </a:r>
            <a:r>
              <a:rPr sz="1400" dirty="0">
                <a:latin typeface="Arial"/>
                <a:cs typeface="Arial"/>
              </a:rPr>
              <a:t>jurídica</a:t>
            </a:r>
            <a:r>
              <a:rPr sz="1400" spc="-50" dirty="0">
                <a:latin typeface="Arial"/>
                <a:cs typeface="Arial"/>
              </a:rPr>
              <a:t> </a:t>
            </a:r>
            <a:r>
              <a:rPr sz="1400" dirty="0">
                <a:latin typeface="Arial"/>
                <a:cs typeface="Arial"/>
              </a:rPr>
              <a:t>crítica.</a:t>
            </a:r>
            <a:r>
              <a:rPr sz="1400" spc="-50" dirty="0">
                <a:latin typeface="Arial"/>
                <a:cs typeface="Arial"/>
              </a:rPr>
              <a:t> </a:t>
            </a:r>
            <a:r>
              <a:rPr sz="1400" dirty="0">
                <a:latin typeface="Arial"/>
                <a:cs typeface="Arial"/>
              </a:rPr>
              <a:t>Madrid:</a:t>
            </a:r>
            <a:r>
              <a:rPr sz="1400" spc="-35" dirty="0">
                <a:latin typeface="Arial"/>
                <a:cs typeface="Arial"/>
              </a:rPr>
              <a:t> </a:t>
            </a:r>
            <a:r>
              <a:rPr sz="1400" spc="-5" dirty="0">
                <a:latin typeface="Arial"/>
                <a:cs typeface="Arial"/>
              </a:rPr>
              <a:t>Trotta</a:t>
            </a:r>
            <a:r>
              <a:rPr sz="1400" spc="-5" dirty="0">
                <a:latin typeface="Arial"/>
                <a:cs typeface="Arial"/>
              </a:rPr>
              <a:t>/ILSA,</a:t>
            </a:r>
            <a:r>
              <a:rPr sz="1400" spc="-40" dirty="0">
                <a:latin typeface="Arial"/>
                <a:cs typeface="Arial"/>
              </a:rPr>
              <a:t> </a:t>
            </a:r>
            <a:r>
              <a:rPr sz="1400" spc="-5" dirty="0">
                <a:latin typeface="Arial"/>
                <a:cs typeface="Arial"/>
              </a:rPr>
              <a:t>454-505</a:t>
            </a:r>
            <a:endParaRPr sz="1400" dirty="0">
              <a:latin typeface="Arial"/>
              <a:cs typeface="Arial"/>
            </a:endParaRPr>
          </a:p>
          <a:p>
            <a:pPr>
              <a:spcBef>
                <a:spcPts val="15"/>
              </a:spcBef>
              <a:buFont typeface="Wingdings"/>
              <a:buChar char=""/>
            </a:pPr>
            <a:endParaRPr sz="1450" dirty="0">
              <a:latin typeface="Arial"/>
              <a:cs typeface="Arial"/>
            </a:endParaRPr>
          </a:p>
          <a:p>
            <a:pPr marL="299085" indent="-287020">
              <a:buFont typeface="Wingdings"/>
              <a:buChar char=""/>
              <a:tabLst>
                <a:tab pos="299085" algn="l"/>
                <a:tab pos="299720" algn="l"/>
              </a:tabLst>
            </a:pPr>
            <a:r>
              <a:rPr sz="1400" dirty="0">
                <a:latin typeface="Arial"/>
                <a:cs typeface="Arial"/>
              </a:rPr>
              <a:t>Impunidad</a:t>
            </a:r>
            <a:r>
              <a:rPr sz="1400" spc="-40" dirty="0">
                <a:latin typeface="Arial"/>
                <a:cs typeface="Arial"/>
              </a:rPr>
              <a:t> </a:t>
            </a:r>
            <a:r>
              <a:rPr sz="1400" dirty="0">
                <a:latin typeface="Arial"/>
                <a:cs typeface="Arial"/>
              </a:rPr>
              <a:t>y</a:t>
            </a:r>
            <a:r>
              <a:rPr sz="1400" spc="10" dirty="0">
                <a:latin typeface="Arial"/>
                <a:cs typeface="Arial"/>
              </a:rPr>
              <a:t> </a:t>
            </a:r>
            <a:r>
              <a:rPr sz="1400" dirty="0">
                <a:latin typeface="Arial"/>
                <a:cs typeface="Arial"/>
              </a:rPr>
              <a:t>Poder</a:t>
            </a:r>
            <a:r>
              <a:rPr sz="1400" spc="-25" dirty="0">
                <a:latin typeface="Arial"/>
                <a:cs typeface="Arial"/>
              </a:rPr>
              <a:t> </a:t>
            </a:r>
            <a:r>
              <a:rPr sz="1400" dirty="0">
                <a:latin typeface="Arial"/>
                <a:cs typeface="Arial"/>
              </a:rPr>
              <a:t>judicial:</a:t>
            </a:r>
            <a:r>
              <a:rPr sz="1400" spc="-10" dirty="0">
                <a:solidFill>
                  <a:srgbClr val="6B9F24"/>
                </a:solidFill>
                <a:latin typeface="Arial"/>
                <a:cs typeface="Arial"/>
              </a:rPr>
              <a:t> </a:t>
            </a:r>
            <a:r>
              <a:rPr sz="1400" u="heavy" spc="-10" dirty="0">
                <a:solidFill>
                  <a:srgbClr val="6B9F24"/>
                </a:solidFill>
                <a:uFill>
                  <a:solidFill>
                    <a:srgbClr val="6B9F24"/>
                  </a:solidFill>
                </a:uFill>
                <a:latin typeface="Arial"/>
                <a:cs typeface="Arial"/>
                <a:hlinkClick r:id="rId2"/>
              </a:rPr>
              <a:t>http://www.corteidh.or.cr/tablas/r27471.pdf</a:t>
            </a:r>
            <a:endParaRPr sz="1400" dirty="0">
              <a:latin typeface="Arial"/>
              <a:cs typeface="Arial"/>
            </a:endParaRPr>
          </a:p>
          <a:p>
            <a:pPr>
              <a:spcBef>
                <a:spcPts val="15"/>
              </a:spcBef>
              <a:buFont typeface="Wingdings"/>
              <a:buChar char=""/>
            </a:pPr>
            <a:endParaRPr sz="1450" dirty="0">
              <a:latin typeface="Arial"/>
              <a:cs typeface="Arial"/>
            </a:endParaRPr>
          </a:p>
          <a:p>
            <a:pPr marL="299085" indent="-287020">
              <a:buFont typeface="Wingdings"/>
              <a:buChar char=""/>
              <a:tabLst>
                <a:tab pos="299085" algn="l"/>
                <a:tab pos="299720" algn="l"/>
              </a:tabLst>
            </a:pPr>
            <a:r>
              <a:rPr sz="1400" dirty="0">
                <a:latin typeface="Arial"/>
                <a:cs typeface="Arial"/>
              </a:rPr>
              <a:t>Boletin</a:t>
            </a:r>
            <a:r>
              <a:rPr sz="1400" spc="-55" dirty="0">
                <a:latin typeface="Arial"/>
                <a:cs typeface="Arial"/>
              </a:rPr>
              <a:t> </a:t>
            </a:r>
            <a:r>
              <a:rPr sz="1400" dirty="0">
                <a:latin typeface="Arial"/>
                <a:cs typeface="Arial"/>
              </a:rPr>
              <a:t>12607.</a:t>
            </a:r>
          </a:p>
          <a:p>
            <a:pPr>
              <a:spcBef>
                <a:spcPts val="10"/>
              </a:spcBef>
              <a:buFont typeface="Wingdings"/>
              <a:buChar char=""/>
            </a:pPr>
            <a:endParaRPr sz="1450" dirty="0">
              <a:latin typeface="Arial"/>
              <a:cs typeface="Arial"/>
            </a:endParaRPr>
          </a:p>
          <a:p>
            <a:pPr marL="299085" marR="342265" indent="-287020">
              <a:spcBef>
                <a:spcPts val="5"/>
              </a:spcBef>
              <a:buFont typeface="Wingdings"/>
              <a:buChar char=""/>
              <a:tabLst>
                <a:tab pos="299085" algn="l"/>
                <a:tab pos="299720" algn="l"/>
              </a:tabLst>
            </a:pPr>
            <a:r>
              <a:rPr sz="1400" spc="-5" dirty="0">
                <a:latin typeface="Arial"/>
                <a:cs typeface="Arial"/>
              </a:rPr>
              <a:t>Proyecto </a:t>
            </a:r>
            <a:r>
              <a:rPr sz="1400" dirty="0">
                <a:latin typeface="Arial"/>
                <a:cs typeface="Arial"/>
              </a:rPr>
              <a:t>“Analisis </a:t>
            </a:r>
            <a:r>
              <a:rPr sz="1400" spc="-5" dirty="0">
                <a:latin typeface="Arial"/>
                <a:cs typeface="Arial"/>
              </a:rPr>
              <a:t>de los emcanismos de toma de dec isiones </a:t>
            </a:r>
            <a:r>
              <a:rPr sz="1400" dirty="0">
                <a:latin typeface="Arial"/>
                <a:cs typeface="Arial"/>
              </a:rPr>
              <a:t>y </a:t>
            </a:r>
            <a:r>
              <a:rPr sz="1400" spc="-5" dirty="0">
                <a:latin typeface="Arial"/>
                <a:cs typeface="Arial"/>
              </a:rPr>
              <a:t>de apoyo al gobierno judicial” </a:t>
            </a:r>
            <a:r>
              <a:rPr sz="1400" spc="-375" dirty="0">
                <a:latin typeface="Arial"/>
                <a:cs typeface="Arial"/>
              </a:rPr>
              <a:t> </a:t>
            </a:r>
            <a:r>
              <a:rPr sz="1400" dirty="0">
                <a:latin typeface="Arial"/>
                <a:cs typeface="Arial"/>
              </a:rPr>
              <a:t>Faculta</a:t>
            </a:r>
            <a:r>
              <a:rPr sz="1400" spc="-30" dirty="0">
                <a:latin typeface="Arial"/>
                <a:cs typeface="Arial"/>
              </a:rPr>
              <a:t> </a:t>
            </a:r>
            <a:r>
              <a:rPr sz="1400" dirty="0">
                <a:latin typeface="Arial"/>
                <a:cs typeface="Arial"/>
              </a:rPr>
              <a:t>de</a:t>
            </a:r>
            <a:r>
              <a:rPr sz="1400" spc="-20" dirty="0">
                <a:latin typeface="Arial"/>
                <a:cs typeface="Arial"/>
              </a:rPr>
              <a:t> </a:t>
            </a:r>
            <a:r>
              <a:rPr sz="1400" dirty="0">
                <a:latin typeface="Arial"/>
                <a:cs typeface="Arial"/>
              </a:rPr>
              <a:t>derecho</a:t>
            </a:r>
            <a:r>
              <a:rPr sz="1400" spc="-50" dirty="0">
                <a:latin typeface="Arial"/>
                <a:cs typeface="Arial"/>
              </a:rPr>
              <a:t> </a:t>
            </a:r>
            <a:r>
              <a:rPr sz="1400" spc="-5" dirty="0">
                <a:latin typeface="Arial"/>
                <a:cs typeface="Arial"/>
              </a:rPr>
              <a:t>Universidad</a:t>
            </a:r>
            <a:r>
              <a:rPr sz="1400" spc="-20" dirty="0">
                <a:latin typeface="Arial"/>
                <a:cs typeface="Arial"/>
              </a:rPr>
              <a:t> </a:t>
            </a:r>
            <a:r>
              <a:rPr sz="1400" dirty="0">
                <a:latin typeface="Arial"/>
                <a:cs typeface="Arial"/>
              </a:rPr>
              <a:t>de</a:t>
            </a:r>
            <a:r>
              <a:rPr sz="1400" spc="-20" dirty="0">
                <a:latin typeface="Arial"/>
                <a:cs typeface="Arial"/>
              </a:rPr>
              <a:t> </a:t>
            </a:r>
            <a:r>
              <a:rPr sz="1400" spc="-5" dirty="0">
                <a:latin typeface="Arial"/>
                <a:cs typeface="Arial"/>
              </a:rPr>
              <a:t>Chile.</a:t>
            </a:r>
            <a:endParaRPr sz="1400" dirty="0">
              <a:latin typeface="Arial"/>
              <a:cs typeface="Arial"/>
            </a:endParaRPr>
          </a:p>
          <a:p>
            <a:pPr>
              <a:spcBef>
                <a:spcPts val="10"/>
              </a:spcBef>
              <a:buFont typeface="Wingdings"/>
              <a:buChar char=""/>
            </a:pPr>
            <a:endParaRPr sz="1450" dirty="0">
              <a:latin typeface="Arial"/>
              <a:cs typeface="Arial"/>
            </a:endParaRPr>
          </a:p>
          <a:p>
            <a:pPr marL="299085" marR="224790" indent="-287020">
              <a:buFont typeface="Wingdings"/>
              <a:buChar char=""/>
              <a:tabLst>
                <a:tab pos="299085" algn="l"/>
                <a:tab pos="299720" algn="l"/>
              </a:tabLst>
            </a:pPr>
            <a:r>
              <a:rPr sz="1400" dirty="0">
                <a:latin typeface="Arial"/>
                <a:cs typeface="Arial"/>
              </a:rPr>
              <a:t>Apuntes</a:t>
            </a:r>
            <a:r>
              <a:rPr sz="1400" spc="-30" dirty="0">
                <a:latin typeface="Arial"/>
                <a:cs typeface="Arial"/>
              </a:rPr>
              <a:t> </a:t>
            </a:r>
            <a:r>
              <a:rPr sz="1400" dirty="0">
                <a:latin typeface="Arial"/>
                <a:cs typeface="Arial"/>
              </a:rPr>
              <a:t>para</a:t>
            </a:r>
            <a:r>
              <a:rPr sz="1400" spc="-15" dirty="0">
                <a:latin typeface="Arial"/>
                <a:cs typeface="Arial"/>
              </a:rPr>
              <a:t> </a:t>
            </a:r>
            <a:r>
              <a:rPr sz="1400" spc="-5" dirty="0">
                <a:latin typeface="Arial"/>
                <a:cs typeface="Arial"/>
              </a:rPr>
              <a:t>avanzar</a:t>
            </a:r>
            <a:r>
              <a:rPr sz="1400" spc="-15" dirty="0">
                <a:latin typeface="Arial"/>
                <a:cs typeface="Arial"/>
              </a:rPr>
              <a:t> </a:t>
            </a:r>
            <a:r>
              <a:rPr sz="1400" dirty="0">
                <a:latin typeface="Arial"/>
                <a:cs typeface="Arial"/>
              </a:rPr>
              <a:t>en</a:t>
            </a:r>
            <a:r>
              <a:rPr sz="1400" spc="-10" dirty="0">
                <a:latin typeface="Arial"/>
                <a:cs typeface="Arial"/>
              </a:rPr>
              <a:t> </a:t>
            </a:r>
            <a:r>
              <a:rPr sz="1400" dirty="0">
                <a:latin typeface="Arial"/>
                <a:cs typeface="Arial"/>
              </a:rPr>
              <a:t>el</a:t>
            </a:r>
            <a:r>
              <a:rPr sz="1400" spc="-5" dirty="0">
                <a:latin typeface="Arial"/>
                <a:cs typeface="Arial"/>
              </a:rPr>
              <a:t> </a:t>
            </a:r>
            <a:r>
              <a:rPr sz="1400" dirty="0">
                <a:latin typeface="Arial"/>
                <a:cs typeface="Arial"/>
              </a:rPr>
              <a:t>debate</a:t>
            </a:r>
            <a:r>
              <a:rPr sz="1400" spc="-25" dirty="0">
                <a:latin typeface="Arial"/>
                <a:cs typeface="Arial"/>
              </a:rPr>
              <a:t> </a:t>
            </a:r>
            <a:r>
              <a:rPr sz="1400" dirty="0">
                <a:latin typeface="Arial"/>
                <a:cs typeface="Arial"/>
              </a:rPr>
              <a:t>sobre</a:t>
            </a:r>
            <a:r>
              <a:rPr sz="1400" spc="-30" dirty="0">
                <a:latin typeface="Arial"/>
                <a:cs typeface="Arial"/>
              </a:rPr>
              <a:t> </a:t>
            </a:r>
            <a:r>
              <a:rPr sz="1400" spc="-5" dirty="0">
                <a:latin typeface="Arial"/>
                <a:cs typeface="Arial"/>
              </a:rPr>
              <a:t>cómo</a:t>
            </a:r>
            <a:r>
              <a:rPr sz="1400" spc="-20" dirty="0">
                <a:latin typeface="Arial"/>
                <a:cs typeface="Arial"/>
              </a:rPr>
              <a:t> </a:t>
            </a:r>
            <a:r>
              <a:rPr sz="1400" dirty="0">
                <a:latin typeface="Arial"/>
                <a:cs typeface="Arial"/>
              </a:rPr>
              <a:t>mejorar</a:t>
            </a:r>
            <a:r>
              <a:rPr sz="1400" spc="-25" dirty="0">
                <a:latin typeface="Arial"/>
                <a:cs typeface="Arial"/>
              </a:rPr>
              <a:t> </a:t>
            </a:r>
            <a:r>
              <a:rPr sz="1400" dirty="0">
                <a:latin typeface="Arial"/>
                <a:cs typeface="Arial"/>
              </a:rPr>
              <a:t>el</a:t>
            </a:r>
            <a:r>
              <a:rPr sz="1400" spc="-5" dirty="0">
                <a:latin typeface="Arial"/>
                <a:cs typeface="Arial"/>
              </a:rPr>
              <a:t> </a:t>
            </a:r>
            <a:r>
              <a:rPr sz="1400" dirty="0">
                <a:latin typeface="Arial"/>
                <a:cs typeface="Arial"/>
              </a:rPr>
              <a:t>gobierno</a:t>
            </a:r>
            <a:r>
              <a:rPr sz="1400" spc="-30" dirty="0">
                <a:latin typeface="Arial"/>
                <a:cs typeface="Arial"/>
              </a:rPr>
              <a:t> </a:t>
            </a:r>
            <a:r>
              <a:rPr sz="1400" dirty="0">
                <a:latin typeface="Arial"/>
                <a:cs typeface="Arial"/>
              </a:rPr>
              <a:t>judicial,</a:t>
            </a:r>
            <a:r>
              <a:rPr sz="1400" spc="-35" dirty="0">
                <a:latin typeface="Arial"/>
                <a:cs typeface="Arial"/>
              </a:rPr>
              <a:t> </a:t>
            </a:r>
            <a:r>
              <a:rPr sz="1400" dirty="0">
                <a:latin typeface="Arial"/>
                <a:cs typeface="Arial"/>
              </a:rPr>
              <a:t>Linn </a:t>
            </a:r>
            <a:r>
              <a:rPr sz="1400" spc="-5" dirty="0">
                <a:latin typeface="Arial"/>
                <a:cs typeface="Arial"/>
              </a:rPr>
              <a:t>Hammergren. </a:t>
            </a:r>
            <a:r>
              <a:rPr sz="1400" spc="-375" dirty="0">
                <a:latin typeface="Arial"/>
                <a:cs typeface="Arial"/>
              </a:rPr>
              <a:t> </a:t>
            </a:r>
            <a:r>
              <a:rPr sz="1400" dirty="0">
                <a:latin typeface="Arial"/>
                <a:cs typeface="Arial"/>
              </a:rPr>
              <a:t>Banco</a:t>
            </a:r>
            <a:r>
              <a:rPr sz="1400" spc="-35" dirty="0">
                <a:latin typeface="Arial"/>
                <a:cs typeface="Arial"/>
              </a:rPr>
              <a:t> </a:t>
            </a:r>
            <a:r>
              <a:rPr sz="1400" dirty="0">
                <a:latin typeface="Arial"/>
                <a:cs typeface="Arial"/>
              </a:rPr>
              <a:t>Mundial</a:t>
            </a:r>
            <a:r>
              <a:rPr sz="1400" dirty="0" smtClean="0">
                <a:latin typeface="Arial"/>
                <a:cs typeface="Arial"/>
              </a:rPr>
              <a:t>.</a:t>
            </a:r>
            <a:endParaRPr lang="es-CL" sz="1400" dirty="0" smtClean="0">
              <a:latin typeface="Arial"/>
              <a:cs typeface="Arial"/>
            </a:endParaRPr>
          </a:p>
          <a:p>
            <a:pPr marL="299085" marR="224790" indent="-287020">
              <a:buFont typeface="Wingdings"/>
              <a:buChar char=""/>
              <a:tabLst>
                <a:tab pos="299085" algn="l"/>
                <a:tab pos="299720" algn="l"/>
              </a:tabLst>
            </a:pPr>
            <a:r>
              <a:rPr lang="es-CL" sz="1400" dirty="0">
                <a:latin typeface="Arial"/>
                <a:cs typeface="Arial"/>
              </a:rPr>
              <a:t>http://www.aprajud.cl/articulo-archivo/12gobiernojudicialcarolcampos.pdf</a:t>
            </a:r>
            <a:endParaRPr sz="1400" dirty="0">
              <a:latin typeface="Arial"/>
              <a:cs typeface="Arial"/>
            </a:endParaRPr>
          </a:p>
        </p:txBody>
      </p:sp>
    </p:spTree>
    <p:extLst>
      <p:ext uri="{BB962C8B-B14F-4D97-AF65-F5344CB8AC3E}">
        <p14:creationId xmlns:p14="http://schemas.microsoft.com/office/powerpoint/2010/main" val="1333074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ítulo 8"/>
          <p:cNvSpPr>
            <a:spLocks noGrp="1"/>
          </p:cNvSpPr>
          <p:nvPr>
            <p:ph type="title"/>
          </p:nvPr>
        </p:nvSpPr>
        <p:spPr>
          <a:xfrm>
            <a:off x="1133514" y="646269"/>
            <a:ext cx="9612971" cy="1796682"/>
          </a:xfrm>
        </p:spPr>
        <p:txBody>
          <a:bodyPr/>
          <a:lstStyle/>
          <a:p>
            <a:pPr lvl="0"/>
            <a:r>
              <a:rPr lang="es-ES" sz="4800" dirty="0" smtClean="0"/>
              <a:t>Síntesis del trabajo de Anejud chile en el proceso constituyente</a:t>
            </a:r>
            <a:endParaRPr lang="es-ES" sz="4800" dirty="0"/>
          </a:p>
        </p:txBody>
      </p:sp>
      <p:sp>
        <p:nvSpPr>
          <p:cNvPr id="19460" name="AutoShape 4" descr="Resultado de imagen para ANÁLISIS"/>
          <p:cNvSpPr>
            <a:spLocks noChangeAspect="1" noChangeArrowheads="1"/>
          </p:cNvSpPr>
          <p:nvPr/>
        </p:nvSpPr>
        <p:spPr bwMode="auto">
          <a:xfrm>
            <a:off x="1668463"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eaLnBrk="0" fontAlgn="base" hangingPunct="0">
              <a:spcBef>
                <a:spcPct val="0"/>
              </a:spcBef>
              <a:spcAft>
                <a:spcPct val="0"/>
              </a:spcAft>
              <a:defRPr>
                <a:solidFill>
                  <a:schemeClr val="tx1"/>
                </a:solidFill>
                <a:latin typeface="Rockwell" panose="02060603020205020403" pitchFamily="18" charset="0"/>
              </a:defRPr>
            </a:lvl6pPr>
            <a:lvl7pPr marL="2971800" indent="-228600" defTabSz="457200" eaLnBrk="0" fontAlgn="base" hangingPunct="0">
              <a:spcBef>
                <a:spcPct val="0"/>
              </a:spcBef>
              <a:spcAft>
                <a:spcPct val="0"/>
              </a:spcAft>
              <a:defRPr>
                <a:solidFill>
                  <a:schemeClr val="tx1"/>
                </a:solidFill>
                <a:latin typeface="Rockwell" panose="02060603020205020403" pitchFamily="18" charset="0"/>
              </a:defRPr>
            </a:lvl7pPr>
            <a:lvl8pPr marL="3429000" indent="-228600" defTabSz="457200" eaLnBrk="0" fontAlgn="base" hangingPunct="0">
              <a:spcBef>
                <a:spcPct val="0"/>
              </a:spcBef>
              <a:spcAft>
                <a:spcPct val="0"/>
              </a:spcAft>
              <a:defRPr>
                <a:solidFill>
                  <a:schemeClr val="tx1"/>
                </a:solidFill>
                <a:latin typeface="Rockwell" panose="02060603020205020403" pitchFamily="18" charset="0"/>
              </a:defRPr>
            </a:lvl8pPr>
            <a:lvl9pPr marL="3886200" indent="-228600" defTabSz="457200" eaLnBrk="0" fontAlgn="base" hangingPunct="0">
              <a:spcBef>
                <a:spcPct val="0"/>
              </a:spcBef>
              <a:spcAft>
                <a:spcPct val="0"/>
              </a:spcAft>
              <a:defRPr>
                <a:solidFill>
                  <a:schemeClr val="tx1"/>
                </a:solidFill>
                <a:latin typeface="Rockwell" panose="02060603020205020403" pitchFamily="18" charset="0"/>
              </a:defRPr>
            </a:lvl9pPr>
          </a:lstStyle>
          <a:p>
            <a:pPr eaLnBrk="1" hangingPunct="1"/>
            <a:endParaRPr lang="es-CL" altLang="es-CL"/>
          </a:p>
        </p:txBody>
      </p:sp>
      <p:sp>
        <p:nvSpPr>
          <p:cNvPr id="3" name="Rectángulo 2"/>
          <p:cNvSpPr/>
          <p:nvPr/>
        </p:nvSpPr>
        <p:spPr>
          <a:xfrm>
            <a:off x="1668463" y="4685925"/>
            <a:ext cx="7745993" cy="954107"/>
          </a:xfrm>
          <a:prstGeom prst="rect">
            <a:avLst/>
          </a:prstGeom>
        </p:spPr>
        <p:txBody>
          <a:bodyPr wrap="square">
            <a:spAutoFit/>
          </a:bodyPr>
          <a:lstStyle/>
          <a:p>
            <a:pPr algn="ctr" defTabSz="914400"/>
            <a:r>
              <a:rPr lang="es-CL" sz="2800" kern="0" dirty="0" smtClean="0">
                <a:solidFill>
                  <a:prstClr val="black"/>
                </a:solidFill>
                <a:latin typeface="+mj-lt"/>
                <a:ea typeface="+mj-ea"/>
                <a:cs typeface="+mj-cs"/>
              </a:rPr>
              <a:t>“Relevar el respeto a la </a:t>
            </a:r>
            <a:r>
              <a:rPr lang="es-CL" sz="2800" kern="0" dirty="0" smtClean="0">
                <a:solidFill>
                  <a:prstClr val="black"/>
                </a:solidFill>
                <a:latin typeface="+mj-lt"/>
                <a:ea typeface="+mj-ea"/>
                <a:cs typeface="+mj-cs"/>
              </a:rPr>
              <a:t>Carrera Funcionaria Efectiva como Derecho Fundamental</a:t>
            </a:r>
            <a:r>
              <a:rPr lang="es-ES" sz="2800" kern="0" dirty="0" smtClean="0">
                <a:solidFill>
                  <a:prstClr val="black"/>
                </a:solidFill>
                <a:latin typeface="+mj-lt"/>
                <a:ea typeface="+mj-ea"/>
                <a:cs typeface="+mj-cs"/>
              </a:rPr>
              <a:t>”</a:t>
            </a:r>
            <a:endParaRPr lang="es-CL" sz="2800" kern="0" dirty="0">
              <a:solidFill>
                <a:prstClr val="black"/>
              </a:solidFill>
              <a:latin typeface="+mj-lt"/>
              <a:ea typeface="+mj-ea"/>
              <a:cs typeface="+mj-cs"/>
            </a:endParaRPr>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24437" y="2357437"/>
            <a:ext cx="2143125" cy="2143125"/>
          </a:xfrm>
          <a:prstGeom prst="rect">
            <a:avLst/>
          </a:prstGeom>
        </p:spPr>
      </p:pic>
    </p:spTree>
    <p:extLst>
      <p:ext uri="{BB962C8B-B14F-4D97-AF65-F5344CB8AC3E}">
        <p14:creationId xmlns:p14="http://schemas.microsoft.com/office/powerpoint/2010/main" val="333609674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pPr>
              <a:defRPr/>
            </a:pPr>
            <a:r>
              <a:rPr lang="x-none" dirty="0"/>
              <a:t>¡MUCHAS GRACIAS!</a:t>
            </a:r>
            <a:br>
              <a:rPr lang="x-none" dirty="0"/>
            </a:br>
            <a:r>
              <a:rPr lang="es-CL" sz="2800" cap="none" dirty="0" smtClean="0"/>
              <a:t>Karin Mendoza Sepúlveda</a:t>
            </a:r>
            <a:br>
              <a:rPr lang="es-CL" sz="2800" cap="none" dirty="0" smtClean="0"/>
            </a:br>
            <a:r>
              <a:rPr lang="es-CL" sz="2800" cap="none" dirty="0" smtClean="0"/>
              <a:t>Vice Presidenta </a:t>
            </a:r>
            <a:br>
              <a:rPr lang="es-CL" sz="2800" cap="none" dirty="0" smtClean="0"/>
            </a:br>
            <a:r>
              <a:rPr lang="es-CL" sz="2800" cap="none" dirty="0" smtClean="0"/>
              <a:t>Anejud Chile</a:t>
            </a:r>
            <a:endParaRPr lang="x-none" sz="2800" cap="none" dirty="0"/>
          </a:p>
        </p:txBody>
      </p:sp>
      <p:pic>
        <p:nvPicPr>
          <p:cNvPr id="40963" name="Imagen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57639" y="4468813"/>
            <a:ext cx="4302125"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110162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742950" y="0"/>
            <a:ext cx="11201400" cy="5262979"/>
          </a:xfrm>
          <a:prstGeom prst="rect">
            <a:avLst/>
          </a:prstGeom>
        </p:spPr>
        <p:txBody>
          <a:bodyPr wrap="square">
            <a:spAutoFit/>
          </a:bodyPr>
          <a:lstStyle/>
          <a:p>
            <a:pPr algn="just"/>
            <a:r>
              <a:rPr lang="es-ES" sz="2400" b="1" dirty="0"/>
              <a:t>INTRODUCCIÓN:</a:t>
            </a:r>
          </a:p>
          <a:p>
            <a:pPr marL="285750" indent="-285750" algn="just">
              <a:buFont typeface="Wingdings" panose="05000000000000000000" pitchFamily="2" charset="2"/>
              <a:buChar char="Ø"/>
            </a:pPr>
            <a:r>
              <a:rPr lang="es-ES" sz="2400" b="1" dirty="0" smtClean="0"/>
              <a:t>En esta sección de la exposición presentaré una recopilación </a:t>
            </a:r>
            <a:r>
              <a:rPr lang="es-ES" sz="2400" b="1" dirty="0"/>
              <a:t>del trabajo de Anejud Chile en relación al </a:t>
            </a:r>
            <a:r>
              <a:rPr lang="es-ES" sz="2400" b="1" dirty="0" smtClean="0"/>
              <a:t>Proceso Constituyente </a:t>
            </a:r>
            <a:r>
              <a:rPr lang="es-ES" sz="2400" b="1" dirty="0"/>
              <a:t>que se encuentra desarrollando nuestro país a partir del Estallido Social ocurrido el 18 de octubre de 2019.</a:t>
            </a:r>
          </a:p>
          <a:p>
            <a:pPr marL="285750" indent="-285750" algn="just">
              <a:buFont typeface="Wingdings" panose="05000000000000000000" pitchFamily="2" charset="2"/>
              <a:buChar char="Ø"/>
            </a:pPr>
            <a:r>
              <a:rPr lang="es-ES" sz="2400" b="1" dirty="0"/>
              <a:t>La primera parte presenta una síntesis de la exposición realizada en el denominado “1° Cabildo Judicial” realizado el día 03 de diciembre en el Auditorio de la Corte de Apelaciones de Concepción, por </a:t>
            </a:r>
            <a:r>
              <a:rPr lang="es-ES" sz="2400" b="1" dirty="0" smtClean="0"/>
              <a:t>el Sr</a:t>
            </a:r>
            <a:r>
              <a:rPr lang="es-ES" sz="2400" b="1" dirty="0"/>
              <a:t>. Peter Sharp Vargas, destacado abogado, consultor </a:t>
            </a:r>
            <a:r>
              <a:rPr lang="es-ES" sz="2400" b="1" dirty="0" err="1"/>
              <a:t>Cepal</a:t>
            </a:r>
            <a:r>
              <a:rPr lang="es-ES" sz="2400" b="1" dirty="0"/>
              <a:t> Justicia Abierta, presidente de </a:t>
            </a:r>
            <a:r>
              <a:rPr lang="es-ES" sz="2400" b="1" dirty="0" err="1"/>
              <a:t>Andfud</a:t>
            </a:r>
            <a:r>
              <a:rPr lang="es-ES" sz="2400" b="1" dirty="0"/>
              <a:t>, quien abordo la temática del Gobierno Abierto y Justicia Abierta en el incipiente proceso constituyente iniciado en nuestro país el año 2019,</a:t>
            </a:r>
          </a:p>
          <a:p>
            <a:pPr marL="285750" indent="-285750" algn="just">
              <a:buFont typeface="Wingdings" panose="05000000000000000000" pitchFamily="2" charset="2"/>
              <a:buChar char="Ø"/>
            </a:pPr>
            <a:r>
              <a:rPr lang="es-ES" sz="2400" b="1" dirty="0"/>
              <a:t>Luego </a:t>
            </a:r>
            <a:r>
              <a:rPr lang="es-ES" sz="2400" b="1" dirty="0" smtClean="0"/>
              <a:t>un resumen de las </a:t>
            </a:r>
            <a:r>
              <a:rPr lang="es-ES" sz="2400" b="1" dirty="0"/>
              <a:t>ponencias de los expositores invitados a nuestro </a:t>
            </a:r>
            <a:r>
              <a:rPr lang="es-ES" sz="2400" b="1" dirty="0" err="1"/>
              <a:t>webinar</a:t>
            </a:r>
            <a:r>
              <a:rPr lang="es-ES" sz="2400" b="1" dirty="0"/>
              <a:t> denominado “Reflexiones del Proceso Constituyente y el rol del Poder Judicial”, Sr. Fernando </a:t>
            </a:r>
            <a:r>
              <a:rPr lang="es-ES" sz="2400" b="1" dirty="0" err="1"/>
              <a:t>Atria</a:t>
            </a:r>
            <a:r>
              <a:rPr lang="es-ES" sz="2400" b="1" dirty="0"/>
              <a:t> y Sr. Luis Cordero, destacados abogados constitucionalistas y docentes universitarios de las cátedras de </a:t>
            </a:r>
            <a:r>
              <a:rPr lang="es-ES" sz="2400" b="1" dirty="0" smtClean="0"/>
              <a:t>Derecho Constitucional</a:t>
            </a:r>
            <a:r>
              <a:rPr lang="es-ES" sz="2400" b="1" dirty="0"/>
              <a:t>.</a:t>
            </a:r>
          </a:p>
        </p:txBody>
      </p:sp>
    </p:spTree>
    <p:extLst>
      <p:ext uri="{BB962C8B-B14F-4D97-AF65-F5344CB8AC3E}">
        <p14:creationId xmlns:p14="http://schemas.microsoft.com/office/powerpoint/2010/main" val="34724242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685800" y="172079"/>
            <a:ext cx="11059732" cy="5960606"/>
          </a:xfrm>
          <a:prstGeom prst="rect">
            <a:avLst/>
          </a:prstGeom>
        </p:spPr>
        <p:txBody>
          <a:bodyPr wrap="square">
            <a:spAutoFit/>
          </a:bodyPr>
          <a:lstStyle/>
          <a:p>
            <a:pPr algn="just">
              <a:lnSpc>
                <a:spcPct val="115000"/>
              </a:lnSpc>
              <a:spcAft>
                <a:spcPts val="800"/>
              </a:spcAft>
            </a:pPr>
            <a:r>
              <a:rPr lang="es-ES" sz="3200" b="1" dirty="0" smtClean="0">
                <a:latin typeface="Arial" panose="020B0604020202020204" pitchFamily="34" charset="0"/>
                <a:ea typeface="Calibri" panose="020F0502020204030204" pitchFamily="34" charset="0"/>
                <a:cs typeface="Times New Roman" panose="02020603050405020304" pitchFamily="18" charset="0"/>
              </a:rPr>
              <a:t>¿Qué </a:t>
            </a:r>
            <a:r>
              <a:rPr lang="es-ES" sz="3200" b="1" dirty="0">
                <a:latin typeface="Arial" panose="020B0604020202020204" pitchFamily="34" charset="0"/>
                <a:ea typeface="Calibri" panose="020F0502020204030204" pitchFamily="34" charset="0"/>
                <a:cs typeface="Times New Roman" panose="02020603050405020304" pitchFamily="18" charset="0"/>
              </a:rPr>
              <a:t>características tiene el Poder </a:t>
            </a:r>
            <a:r>
              <a:rPr lang="es-ES" sz="3200" b="1" dirty="0" smtClean="0">
                <a:latin typeface="Arial" panose="020B0604020202020204" pitchFamily="34" charset="0"/>
                <a:ea typeface="Calibri" panose="020F0502020204030204" pitchFamily="34" charset="0"/>
                <a:cs typeface="Times New Roman" panose="02020603050405020304" pitchFamily="18" charset="0"/>
              </a:rPr>
              <a:t>Judicial?</a:t>
            </a:r>
            <a:endParaRPr lang="es-ES" sz="3200" b="1" dirty="0">
              <a:latin typeface="Arial" panose="020B0604020202020204" pitchFamily="34" charset="0"/>
              <a:ea typeface="Calibri" panose="020F0502020204030204" pitchFamily="34" charset="0"/>
              <a:cs typeface="Times New Roman" panose="02020603050405020304" pitchFamily="18" charset="0"/>
            </a:endParaRPr>
          </a:p>
          <a:p>
            <a:pPr algn="just">
              <a:lnSpc>
                <a:spcPct val="115000"/>
              </a:lnSpc>
              <a:spcAft>
                <a:spcPts val="800"/>
              </a:spcAft>
            </a:pPr>
            <a:r>
              <a:rPr lang="es-ES" sz="3200" dirty="0">
                <a:latin typeface="Arial" panose="020B0604020202020204" pitchFamily="34" charset="0"/>
                <a:ea typeface="Calibri" panose="020F0502020204030204" pitchFamily="34" charset="0"/>
                <a:cs typeface="Times New Roman" panose="02020603050405020304" pitchFamily="18" charset="0"/>
              </a:rPr>
              <a:t>En general el Poder Judicial tiene una estructura opaca, cerrada, hermética, monárquica, el lenguaje marca mucho las instituciones, y en el Poder Judicial hay un lenguaje jerárquico propio de una monarquía, en consecuencia el principal referente o el </a:t>
            </a:r>
            <a:r>
              <a:rPr lang="es-ES" sz="3200" dirty="0" err="1">
                <a:latin typeface="Arial" panose="020B0604020202020204" pitchFamily="34" charset="0"/>
                <a:ea typeface="Calibri" panose="020F0502020204030204" pitchFamily="34" charset="0"/>
                <a:cs typeface="Times New Roman" panose="02020603050405020304" pitchFamily="18" charset="0"/>
              </a:rPr>
              <a:t>etho</a:t>
            </a:r>
            <a:r>
              <a:rPr lang="es-ES" sz="3200" dirty="0">
                <a:latin typeface="Arial" panose="020B0604020202020204" pitchFamily="34" charset="0"/>
                <a:ea typeface="Calibri" panose="020F0502020204030204" pitchFamily="34" charset="0"/>
                <a:cs typeface="Times New Roman" panose="02020603050405020304" pitchFamily="18" charset="0"/>
              </a:rPr>
              <a:t> del Poder Judicial es un lenguaje monárquico, una estructura monárquica y un sistema bastante cerrado que impide traspasar la información de manera clara a los/as usuarios/as.</a:t>
            </a:r>
          </a:p>
          <a:p>
            <a:pPr algn="just">
              <a:lnSpc>
                <a:spcPct val="115000"/>
              </a:lnSpc>
              <a:spcAft>
                <a:spcPts val="800"/>
              </a:spcAft>
            </a:pPr>
            <a:r>
              <a:rPr lang="es-CL" sz="3200" dirty="0" smtClean="0">
                <a:latin typeface="Arial" panose="020B0604020202020204" pitchFamily="34" charset="0"/>
                <a:ea typeface="Calibri" panose="020F0502020204030204" pitchFamily="34" charset="0"/>
                <a:cs typeface="Times New Roman" panose="02020603050405020304" pitchFamily="18" charset="0"/>
              </a:rPr>
              <a:t>.  </a:t>
            </a:r>
            <a:endParaRPr lang="es-CL"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588719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657225" y="152083"/>
            <a:ext cx="11387138" cy="6031395"/>
          </a:xfrm>
          <a:prstGeom prst="rect">
            <a:avLst/>
          </a:prstGeom>
        </p:spPr>
        <p:txBody>
          <a:bodyPr wrap="square">
            <a:spAutoFit/>
          </a:bodyPr>
          <a:lstStyle/>
          <a:p>
            <a:pPr algn="just">
              <a:lnSpc>
                <a:spcPct val="115000"/>
              </a:lnSpc>
              <a:spcAft>
                <a:spcPts val="800"/>
              </a:spcAft>
            </a:pPr>
            <a:r>
              <a:rPr lang="es-ES" b="1" dirty="0" smtClean="0">
                <a:latin typeface="Arial" panose="020B0604020202020204" pitchFamily="34" charset="0"/>
                <a:ea typeface="Calibri" panose="020F0502020204030204" pitchFamily="34" charset="0"/>
                <a:cs typeface="Times New Roman" panose="02020603050405020304" pitchFamily="18" charset="0"/>
              </a:rPr>
              <a:t>¿Qué Poder Judicial queremos ver en la Nueva Constitución: Cerrado o Abierto?</a:t>
            </a:r>
            <a:endParaRPr lang="es-ES" b="1" dirty="0">
              <a:latin typeface="Arial" panose="020B0604020202020204" pitchFamily="34" charset="0"/>
              <a:ea typeface="Calibri" panose="020F0502020204030204" pitchFamily="34" charset="0"/>
              <a:cs typeface="Times New Roman" panose="02020603050405020304" pitchFamily="18" charset="0"/>
            </a:endParaRPr>
          </a:p>
          <a:p>
            <a:pPr marL="285750" indent="-285750" algn="just">
              <a:lnSpc>
                <a:spcPct val="115000"/>
              </a:lnSpc>
              <a:spcAft>
                <a:spcPts val="800"/>
              </a:spcAft>
              <a:buFont typeface="Wingdings" panose="05000000000000000000" pitchFamily="2" charset="2"/>
              <a:buChar char="Ø"/>
            </a:pPr>
            <a:r>
              <a:rPr lang="es-ES" dirty="0" smtClean="0">
                <a:latin typeface="Arial" panose="020B0604020202020204" pitchFamily="34" charset="0"/>
                <a:ea typeface="Calibri" panose="020F0502020204030204" pitchFamily="34" charset="0"/>
                <a:cs typeface="Times New Roman" panose="02020603050405020304" pitchFamily="18" charset="0"/>
              </a:rPr>
              <a:t>La </a:t>
            </a:r>
            <a:r>
              <a:rPr lang="es-ES" dirty="0">
                <a:latin typeface="Arial" panose="020B0604020202020204" pitchFamily="34" charset="0"/>
                <a:ea typeface="Calibri" panose="020F0502020204030204" pitchFamily="34" charset="0"/>
                <a:cs typeface="Times New Roman" panose="02020603050405020304" pitchFamily="18" charset="0"/>
              </a:rPr>
              <a:t>construcción de los estados en Latinoamérica se establecen en base a ejércitos libertadores con estructura militar.  La mujer logra conseguir el derecho a voto recién en el año 1949 y logra votar por primera vez el año 1950, por lo tanto la génesis del Estado Chileno fueron construcciones desde la lógica de la estrategia de guerra porque nacen en proceso de guerra de independencia, y por lo tanto la formación del estado posterior es también una formación jerárquica, disciplinada y castrense.   El artículo 7 de la Ley de Bases del Estado, que aplica a todos los funcionarios públicos están sujetos a un régimen jerarquizado y disciplinado, deberán obedecer fiel y esmeradamente las instrucciones que imparta el superior jerárquico, por lo tanto la lógica del Estado de Chile a partir de la Ley de Bases, es una lógica estructurada jerárquica.</a:t>
            </a:r>
          </a:p>
          <a:p>
            <a:pPr marL="285750" indent="-285750" algn="just">
              <a:lnSpc>
                <a:spcPct val="115000"/>
              </a:lnSpc>
              <a:spcAft>
                <a:spcPts val="800"/>
              </a:spcAft>
              <a:buFont typeface="Wingdings" panose="05000000000000000000" pitchFamily="2" charset="2"/>
              <a:buChar char="Ø"/>
            </a:pPr>
            <a:r>
              <a:rPr lang="es-ES" dirty="0">
                <a:latin typeface="Arial" panose="020B0604020202020204" pitchFamily="34" charset="0"/>
                <a:ea typeface="Calibri" panose="020F0502020204030204" pitchFamily="34" charset="0"/>
                <a:cs typeface="Times New Roman" panose="02020603050405020304" pitchFamily="18" charset="0"/>
              </a:rPr>
              <a:t>Además de lo anteriormente señalado, hablamos el idioma de la monarquía, que imperó durante los años 1536  a  1810, con algunos resabios incluso posteriores, hasta el día de hoy; de hecho el Poder Judicial es el Poder del Estado que más tardó en desprenderse de la monarquía, porque el Código Orgánico de Tribunales es de 1874, es decir, más de 60 años después de la Independencia, por eso el lenguaje del Poder Judicial es propio de la monarquía, y por lo tanto, la estructura del Estado de Chile y del Poder Judicial tiene antecedentes militares, castrenses, jerárquicos, monárquicos y masculinos; por eso es que cuesta incorporar la lógica femenina, porque siempre fue un estado eminentemente masculino, hasta el año 1950 por eso que incluir la lógica de la perspectiva de género ha costado mucho</a:t>
            </a:r>
            <a:r>
              <a:rPr lang="es-ES" dirty="0" smtClean="0">
                <a:latin typeface="Arial" panose="020B0604020202020204" pitchFamily="34" charset="0"/>
                <a:ea typeface="Calibri" panose="020F0502020204030204" pitchFamily="34" charset="0"/>
                <a:cs typeface="Times New Roman" panose="02020603050405020304" pitchFamily="18" charset="0"/>
              </a:rPr>
              <a:t>.</a:t>
            </a:r>
            <a:endParaRPr lang="es-ES" dirty="0">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401685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714374" y="0"/>
            <a:ext cx="11372851" cy="6370975"/>
          </a:xfrm>
          <a:prstGeom prst="rect">
            <a:avLst/>
          </a:prstGeom>
        </p:spPr>
        <p:txBody>
          <a:bodyPr wrap="square">
            <a:spAutoFit/>
          </a:bodyPr>
          <a:lstStyle/>
          <a:p>
            <a:r>
              <a:rPr lang="es-ES" sz="2400" b="1" dirty="0" smtClean="0"/>
              <a:t>¿Por </a:t>
            </a:r>
            <a:r>
              <a:rPr lang="es-ES" sz="2400" b="1" dirty="0"/>
              <a:t>qué Gobierno Abierto en este </a:t>
            </a:r>
            <a:r>
              <a:rPr lang="es-ES" sz="2400" b="1" dirty="0" smtClean="0"/>
              <a:t>Proceso Constituyente</a:t>
            </a:r>
            <a:r>
              <a:rPr lang="es-ES" sz="2400" b="1" dirty="0"/>
              <a:t>?</a:t>
            </a:r>
          </a:p>
          <a:p>
            <a:pPr marL="342900" indent="-342900">
              <a:buFont typeface="Wingdings" panose="05000000000000000000" pitchFamily="2" charset="2"/>
              <a:buChar char="Ø"/>
            </a:pPr>
            <a:r>
              <a:rPr lang="es-ES" sz="2400" dirty="0"/>
              <a:t>Porque la actual Constitución nace en el período de la Guerra Fría, sobre la lógica del “adversario”, por lo tanto, como el “otro” el ciudadano es el “adversario” se cerró la información.</a:t>
            </a:r>
          </a:p>
          <a:p>
            <a:pPr marL="342900" indent="-342900">
              <a:buFont typeface="Wingdings" panose="05000000000000000000" pitchFamily="2" charset="2"/>
              <a:buChar char="Ø"/>
            </a:pPr>
            <a:r>
              <a:rPr lang="es-ES" sz="2400" dirty="0"/>
              <a:t>Porque fortalece la defensa de los derechos humanos, especialmente el derecho al acceso a la información pública.</a:t>
            </a:r>
          </a:p>
          <a:p>
            <a:pPr marL="342900" indent="-342900">
              <a:buFont typeface="Wingdings" panose="05000000000000000000" pitchFamily="2" charset="2"/>
              <a:buChar char="Ø"/>
            </a:pPr>
            <a:r>
              <a:rPr lang="es-ES" sz="2400" dirty="0"/>
              <a:t>Porque promueve la transparencia y el control de las políticas públicas, toda vez que quien controla es el ciudadano.</a:t>
            </a:r>
          </a:p>
          <a:p>
            <a:pPr marL="342900" indent="-342900">
              <a:buFont typeface="Wingdings" panose="05000000000000000000" pitchFamily="2" charset="2"/>
              <a:buChar char="Ø"/>
            </a:pPr>
            <a:r>
              <a:rPr lang="es-ES" sz="2400" dirty="0"/>
              <a:t>Porque incrementa los valores de confianza de los ciudadanos con las instituciones</a:t>
            </a:r>
          </a:p>
          <a:p>
            <a:pPr marL="342900" indent="-342900">
              <a:buFont typeface="Wingdings" panose="05000000000000000000" pitchFamily="2" charset="2"/>
              <a:buChar char="Ø"/>
            </a:pPr>
            <a:r>
              <a:rPr lang="es-ES" sz="2400" dirty="0"/>
              <a:t>La apertura es un proceso inexorable, llegó para quedarse igual que la internet.</a:t>
            </a:r>
          </a:p>
          <a:p>
            <a:pPr marL="342900" indent="-342900">
              <a:buFont typeface="Wingdings" panose="05000000000000000000" pitchFamily="2" charset="2"/>
              <a:buChar char="Ø"/>
            </a:pPr>
            <a:r>
              <a:rPr lang="es-ES" sz="2400" dirty="0"/>
              <a:t>Para construir valor público, ¿por qué hacemos lo que hacemos? ¿Para quién hacemos lo que hacemos?, esas son las grandes interrogantes para abrir el gobierno.</a:t>
            </a:r>
          </a:p>
          <a:p>
            <a:pPr marL="342900" indent="-342900">
              <a:buFont typeface="Wingdings" panose="05000000000000000000" pitchFamily="2" charset="2"/>
              <a:buChar char="Ø"/>
            </a:pPr>
            <a:r>
              <a:rPr lang="es-ES" sz="2400" dirty="0"/>
              <a:t>Para dar respuesta a todas estas interrogantes, debemos seguir un camino virtuoso: Colaboro porque participo, y participo porque conozco: Transparencia, participación y colaboración.  Nadie va a colaborar si no tiene claras las reglas del juego, que nos digan la verdad, cualquiera sea esta.</a:t>
            </a:r>
          </a:p>
        </p:txBody>
      </p:sp>
    </p:spTree>
    <p:extLst>
      <p:ext uri="{BB962C8B-B14F-4D97-AF65-F5344CB8AC3E}">
        <p14:creationId xmlns:p14="http://schemas.microsoft.com/office/powerpoint/2010/main" val="22741862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828675" y="197346"/>
            <a:ext cx="11144250" cy="6001643"/>
          </a:xfrm>
          <a:prstGeom prst="rect">
            <a:avLst/>
          </a:prstGeom>
        </p:spPr>
        <p:txBody>
          <a:bodyPr wrap="square">
            <a:spAutoFit/>
          </a:bodyPr>
          <a:lstStyle/>
          <a:p>
            <a:pPr algn="just"/>
            <a:r>
              <a:rPr lang="es-ES" sz="2400" b="1" dirty="0" smtClean="0"/>
              <a:t>¿Cuáles </a:t>
            </a:r>
            <a:r>
              <a:rPr lang="es-ES" sz="2400" b="1" dirty="0"/>
              <a:t>serían los principios que deberían regir la Nueva Constitución? ¿Cuáles serían las características en cuanto a su contenido? (Fernando </a:t>
            </a:r>
            <a:r>
              <a:rPr lang="es-ES" sz="2400" b="1" dirty="0" err="1"/>
              <a:t>Atria</a:t>
            </a:r>
            <a:r>
              <a:rPr lang="es-ES" sz="2400" b="1" dirty="0"/>
              <a:t>)</a:t>
            </a:r>
          </a:p>
          <a:p>
            <a:pPr marL="342900" indent="-342900" algn="just">
              <a:buFont typeface="Arial" panose="020B0604020202020204" pitchFamily="34" charset="0"/>
              <a:buChar char="•"/>
            </a:pPr>
            <a:r>
              <a:rPr lang="es-ES" sz="2400" dirty="0"/>
              <a:t>Para responder esta pregunta debemos tener claridad de cuál fue el problema con la Constitución que hoy tenemos que nos llevó a la crisis que como país hoy tenemos.  Pues bien, la Constitución de 1980 se definía por una decisión fundamental, que era la decisión de configurar una política incapacitada para tomar decisiones transformadoras, y de ese modo proteger al modelo neoliberal. </a:t>
            </a:r>
            <a:endParaRPr lang="es-ES" sz="2400" dirty="0" smtClean="0"/>
          </a:p>
          <a:p>
            <a:pPr marL="342900" indent="-342900" algn="just">
              <a:buFont typeface="Arial" panose="020B0604020202020204" pitchFamily="34" charset="0"/>
              <a:buChar char="•"/>
            </a:pPr>
            <a:r>
              <a:rPr lang="es-ES" sz="2400" dirty="0" smtClean="0"/>
              <a:t>Pero </a:t>
            </a:r>
            <a:r>
              <a:rPr lang="es-ES" sz="2400" dirty="0"/>
              <a:t>además la Constitución actual da a la política una estructuración, una configuración que hace que esa política en los hechos le sea imposible tomar decisiones transformadoras, y durante el transcurso de estos 30 años, lo que fue ocurriendo, es que esa Constitución que configuraba una política incapacitada, fue creando bajo ella una cultura política adecuada para ella, que se entendía </a:t>
            </a:r>
            <a:r>
              <a:rPr lang="es-ES" sz="2400" dirty="0" err="1" smtClean="0"/>
              <a:t>asi</a:t>
            </a:r>
            <a:r>
              <a:rPr lang="es-ES" sz="2400" dirty="0" smtClean="0"/>
              <a:t> misma </a:t>
            </a:r>
            <a:r>
              <a:rPr lang="es-ES" sz="2400" dirty="0"/>
              <a:t>neutralizada.   </a:t>
            </a:r>
            <a:endParaRPr lang="es-ES" sz="2400" dirty="0" smtClean="0"/>
          </a:p>
          <a:p>
            <a:pPr marL="342900" indent="-342900" algn="just">
              <a:buFont typeface="Arial" panose="020B0604020202020204" pitchFamily="34" charset="0"/>
              <a:buChar char="•"/>
            </a:pPr>
            <a:r>
              <a:rPr lang="es-ES" sz="2400" dirty="0" smtClean="0"/>
              <a:t>Esto </a:t>
            </a:r>
            <a:r>
              <a:rPr lang="es-ES" sz="2400" dirty="0"/>
              <a:t>último se hizo transparente en el segundo gobierno de la Ex Presidenta Michelle Bachelet, con su proyecto para modificar la constitución fracasara, porque el modelo político imperante sepultó la iniciativa.</a:t>
            </a:r>
          </a:p>
        </p:txBody>
      </p:sp>
    </p:spTree>
    <p:extLst>
      <p:ext uri="{BB962C8B-B14F-4D97-AF65-F5344CB8AC3E}">
        <p14:creationId xmlns:p14="http://schemas.microsoft.com/office/powerpoint/2010/main" val="9848890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857250" y="242889"/>
            <a:ext cx="11087100" cy="3416320"/>
          </a:xfrm>
          <a:prstGeom prst="rect">
            <a:avLst/>
          </a:prstGeom>
        </p:spPr>
        <p:txBody>
          <a:bodyPr wrap="square">
            <a:spAutoFit/>
          </a:bodyPr>
          <a:lstStyle/>
          <a:p>
            <a:pPr algn="just"/>
            <a:r>
              <a:rPr lang="es-ES" sz="2400" dirty="0"/>
              <a:t>La Nueva Constitución entonces, </a:t>
            </a:r>
            <a:r>
              <a:rPr lang="es-ES" sz="2400" b="1" u="sng" dirty="0"/>
              <a:t>lo primero que debería contener es configurar una política genuinamente democrática</a:t>
            </a:r>
            <a:r>
              <a:rPr lang="es-ES" sz="2400" dirty="0"/>
              <a:t>, en el sentido que esa política tenga el poder de formar políticas transformadoras, para canalizar las demandas sociales, demandas ciudadanas de transformación, y para que esta premisa se haga efectiva, deben eliminarse los cerrojos de la actual Constitución.  </a:t>
            </a:r>
            <a:endParaRPr lang="es-ES" sz="2400" dirty="0" smtClean="0"/>
          </a:p>
          <a:p>
            <a:pPr algn="just"/>
            <a:r>
              <a:rPr lang="es-ES" sz="2400" b="1" u="sng" dirty="0" smtClean="0"/>
              <a:t>Es </a:t>
            </a:r>
            <a:r>
              <a:rPr lang="es-ES" sz="2400" b="1" u="sng" dirty="0"/>
              <a:t>necesario que la nueva política se relacione con la ciudadanía</a:t>
            </a:r>
            <a:r>
              <a:rPr lang="es-ES" sz="2400" dirty="0"/>
              <a:t>, que de espacios a </a:t>
            </a:r>
            <a:r>
              <a:rPr lang="es-ES" sz="2400" b="1" u="sng" dirty="0"/>
              <a:t>la participación y a la colaboración ciudadana, en proceso de diálogo permanente, transparente, abierto, </a:t>
            </a:r>
            <a:r>
              <a:rPr lang="es-ES" sz="2400" dirty="0"/>
              <a:t>que den realidad al principio democrático que la “democracia es el poder del pueblo, por el pueblo y para el pueblo”.</a:t>
            </a:r>
            <a:endParaRPr lang="es-CL" sz="2400" dirty="0"/>
          </a:p>
        </p:txBody>
      </p:sp>
    </p:spTree>
    <p:extLst>
      <p:ext uri="{BB962C8B-B14F-4D97-AF65-F5344CB8AC3E}">
        <p14:creationId xmlns:p14="http://schemas.microsoft.com/office/powerpoint/2010/main" val="186015122"/>
      </p:ext>
    </p:extLst>
  </p:cSld>
  <p:clrMapOvr>
    <a:masterClrMapping/>
  </p:clrMapOvr>
</p:sld>
</file>

<file path=ppt/theme/theme1.xml><?xml version="1.0" encoding="utf-8"?>
<a:theme xmlns:a="http://schemas.openxmlformats.org/drawingml/2006/main" name="Crop">
  <a:themeElements>
    <a:clrScheme name="Personalizado 3">
      <a:dk1>
        <a:sysClr val="windowText" lastClr="000000"/>
      </a:dk1>
      <a:lt1>
        <a:srgbClr val="FFFFFF"/>
      </a:lt1>
      <a:dk2>
        <a:srgbClr val="860000"/>
      </a:dk2>
      <a:lt2>
        <a:srgbClr val="FFFFFF"/>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6B9F24"/>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TM10001105[[fn=Recorte]]</Template>
  <TotalTime>4049</TotalTime>
  <Words>3737</Words>
  <Application>Microsoft Office PowerPoint</Application>
  <PresentationFormat>Panorámica</PresentationFormat>
  <Paragraphs>118</Paragraphs>
  <Slides>30</Slides>
  <Notes>0</Notes>
  <HiddenSlides>0</HiddenSlides>
  <MMClips>0</MMClips>
  <ScaleCrop>false</ScaleCrop>
  <HeadingPairs>
    <vt:vector size="6" baseType="variant">
      <vt:variant>
        <vt:lpstr>Fuentes usadas</vt:lpstr>
      </vt:variant>
      <vt:variant>
        <vt:i4>6</vt:i4>
      </vt:variant>
      <vt:variant>
        <vt:lpstr>Tema</vt:lpstr>
      </vt:variant>
      <vt:variant>
        <vt:i4>2</vt:i4>
      </vt:variant>
      <vt:variant>
        <vt:lpstr>Títulos de diapositiva</vt:lpstr>
      </vt:variant>
      <vt:variant>
        <vt:i4>30</vt:i4>
      </vt:variant>
    </vt:vector>
  </HeadingPairs>
  <TitlesOfParts>
    <vt:vector size="38" baseType="lpstr">
      <vt:lpstr>Arial</vt:lpstr>
      <vt:lpstr>Calibri</vt:lpstr>
      <vt:lpstr>Franklin Gothic Book</vt:lpstr>
      <vt:lpstr>Rockwell</vt:lpstr>
      <vt:lpstr>Times New Roman</vt:lpstr>
      <vt:lpstr>Wingdings</vt:lpstr>
      <vt:lpstr>Crop</vt:lpstr>
      <vt:lpstr>Office Theme</vt:lpstr>
      <vt:lpstr>PROCESO CONSTITUYENTE Y EL ROL DE LAS/OS EMPLEADOS JUDICIALES EN LA NUEVA CONSTITUCION</vt:lpstr>
      <vt:lpstr>Presentación de PowerPoint</vt:lpstr>
      <vt:lpstr>Síntesis del trabajo de Anejud chile en el proceso constituyente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CONSEJO PARA LA MAGISTRATURA Y GOBIERNO JUDICIAL</vt:lpstr>
      <vt:lpstr>Presentación de PowerPoint</vt:lpstr>
      <vt:lpstr>Presentación de PowerPoint</vt:lpstr>
      <vt:lpstr>CONSEJO PARA LA MAGISTRATURA</vt:lpstr>
      <vt:lpstr>Presentación de PowerPoint</vt:lpstr>
      <vt:lpstr>Presentación de PowerPoint</vt:lpstr>
      <vt:lpstr>La discusión sobre el Consejo de la Judicatura en Chile</vt:lpstr>
      <vt:lpstr>Presentación de PowerPoint</vt:lpstr>
      <vt:lpstr>Presentación de PowerPoint</vt:lpstr>
      <vt:lpstr>Presentación de PowerPoint</vt:lpstr>
      <vt:lpstr>Presentación de PowerPoint</vt:lpstr>
      <vt:lpstr>REFLEXIONES</vt:lpstr>
      <vt:lpstr>Presentación de PowerPoint</vt:lpstr>
      <vt:lpstr>Presentación de PowerPoint</vt:lpstr>
      <vt:lpstr>¡MUCHAS GRACIAS! Karin Mendoza Sepúlveda Vice Presidenta  Anejud Chile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Hilda</dc:creator>
  <cp:lastModifiedBy>Windows User</cp:lastModifiedBy>
  <cp:revision>135</cp:revision>
  <dcterms:created xsi:type="dcterms:W3CDTF">2019-12-26T14:37:09Z</dcterms:created>
  <dcterms:modified xsi:type="dcterms:W3CDTF">2021-02-26T06:34:37Z</dcterms:modified>
</cp:coreProperties>
</file>